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a" ContentType="audio/x-ms-wma"/>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4" r:id="rId6"/>
    <p:sldId id="265" r:id="rId7"/>
    <p:sldId id="266" r:id="rId8"/>
    <p:sldId id="267" r:id="rId9"/>
    <p:sldId id="268" r:id="rId10"/>
    <p:sldId id="269" r:id="rId11"/>
    <p:sldId id="260" r:id="rId12"/>
    <p:sldId id="270" r:id="rId13"/>
    <p:sldId id="271" r:id="rId14"/>
    <p:sldId id="272" r:id="rId15"/>
    <p:sldId id="273" r:id="rId16"/>
    <p:sldId id="274" r:id="rId17"/>
    <p:sldId id="275" r:id="rId18"/>
    <p:sldId id="261" r:id="rId19"/>
    <p:sldId id="276" r:id="rId20"/>
    <p:sldId id="277" r:id="rId21"/>
    <p:sldId id="278" r:id="rId22"/>
    <p:sldId id="279" r:id="rId23"/>
    <p:sldId id="280" r:id="rId24"/>
    <p:sldId id="262" r:id="rId25"/>
    <p:sldId id="282" r:id="rId26"/>
    <p:sldId id="283" r:id="rId27"/>
    <p:sldId id="284" r:id="rId28"/>
    <p:sldId id="285" r:id="rId29"/>
    <p:sldId id="286" r:id="rId30"/>
    <p:sldId id="287" r:id="rId31"/>
    <p:sldId id="263" r:id="rId32"/>
    <p:sldId id="289" r:id="rId33"/>
    <p:sldId id="290" r:id="rId34"/>
    <p:sldId id="293" r:id="rId35"/>
    <p:sldId id="288" r:id="rId36"/>
    <p:sldId id="294" r:id="rId3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27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Analysis 01</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713B-42D5-950A-21589B43E918}"/>
              </c:ext>
            </c:extLst>
          </c:dPt>
          <c:dPt>
            <c:idx val="1"/>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713B-42D5-950A-21589B43E918}"/>
              </c:ext>
            </c:extLst>
          </c:dPt>
          <c:dPt>
            <c:idx val="2"/>
            <c:invertIfNegative val="0"/>
            <c:bubble3D val="0"/>
            <c:spPr>
              <a:solidFill>
                <a:srgbClr val="C00000"/>
              </a:solidFill>
              <a:ln>
                <a:noFill/>
              </a:ln>
              <a:effectLst/>
            </c:spPr>
            <c:extLst>
              <c:ext xmlns:c16="http://schemas.microsoft.com/office/drawing/2014/chart" uri="{C3380CC4-5D6E-409C-BE32-E72D297353CC}">
                <c16:uniqueId val="{00000005-713B-42D5-950A-21589B43E918}"/>
              </c:ext>
            </c:extLst>
          </c:dPt>
          <c:dPt>
            <c:idx val="3"/>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7-713B-42D5-950A-21589B43E918}"/>
              </c:ext>
            </c:extLst>
          </c:dPt>
          <c:dPt>
            <c:idx val="4"/>
            <c:invertIfNegative val="0"/>
            <c:bubble3D val="0"/>
            <c:spPr>
              <a:solidFill>
                <a:srgbClr val="C00000"/>
              </a:solidFill>
              <a:ln>
                <a:noFill/>
              </a:ln>
              <a:effectLst/>
            </c:spPr>
            <c:extLst>
              <c:ext xmlns:c16="http://schemas.microsoft.com/office/drawing/2014/chart" uri="{C3380CC4-5D6E-409C-BE32-E72D297353CC}">
                <c16:uniqueId val="{00000009-713B-42D5-950A-21589B43E918}"/>
              </c:ext>
            </c:extLst>
          </c:dPt>
          <c:dPt>
            <c:idx val="5"/>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B-713B-42D5-950A-21589B43E918}"/>
              </c:ext>
            </c:extLst>
          </c:dPt>
          <c:dPt>
            <c:idx val="6"/>
            <c:invertIfNegative val="0"/>
            <c:bubble3D val="0"/>
            <c:spPr>
              <a:solidFill>
                <a:srgbClr val="C00000"/>
              </a:solidFill>
              <a:ln>
                <a:noFill/>
              </a:ln>
              <a:effectLst/>
            </c:spPr>
            <c:extLst>
              <c:ext xmlns:c16="http://schemas.microsoft.com/office/drawing/2014/chart" uri="{C3380CC4-5D6E-409C-BE32-E72D297353CC}">
                <c16:uniqueId val="{0000000D-713B-42D5-950A-21589B43E918}"/>
              </c:ext>
            </c:extLst>
          </c:dPt>
          <c:dPt>
            <c:idx val="7"/>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F-713B-42D5-950A-21589B43E918}"/>
              </c:ext>
            </c:extLst>
          </c:dPt>
          <c:dPt>
            <c:idx val="8"/>
            <c:invertIfNegative val="0"/>
            <c:bubble3D val="0"/>
            <c:spPr>
              <a:solidFill>
                <a:srgbClr val="C00000"/>
              </a:solidFill>
              <a:ln>
                <a:noFill/>
              </a:ln>
              <a:effectLst/>
            </c:spPr>
            <c:extLst>
              <c:ext xmlns:c16="http://schemas.microsoft.com/office/drawing/2014/chart" uri="{C3380CC4-5D6E-409C-BE32-E72D297353CC}">
                <c16:uniqueId val="{00000011-713B-42D5-950A-21589B43E918}"/>
              </c:ext>
            </c:extLst>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cat>
          <c:val>
            <c:numRef>
              <c:f>Sheet1!$B$2:$B$10</c:f>
              <c:numCache>
                <c:formatCode>"$"#,##0_);[Red]\("$"#,##0\)</c:formatCode>
                <c:ptCount val="9"/>
                <c:pt idx="0">
                  <c:v>60000</c:v>
                </c:pt>
                <c:pt idx="1">
                  <c:v>50000</c:v>
                </c:pt>
                <c:pt idx="2">
                  <c:v>80000</c:v>
                </c:pt>
                <c:pt idx="3">
                  <c:v>50000</c:v>
                </c:pt>
                <c:pt idx="4">
                  <c:v>120000</c:v>
                </c:pt>
                <c:pt idx="5">
                  <c:v>50000</c:v>
                </c:pt>
                <c:pt idx="6">
                  <c:v>70000</c:v>
                </c:pt>
                <c:pt idx="7">
                  <c:v>120000</c:v>
                </c:pt>
                <c:pt idx="8">
                  <c:v>150000</c:v>
                </c:pt>
              </c:numCache>
            </c:numRef>
          </c:val>
          <c:extLst>
            <c:ext xmlns:c16="http://schemas.microsoft.com/office/drawing/2014/chart" uri="{C3380CC4-5D6E-409C-BE32-E72D297353CC}">
              <c16:uniqueId val="{00000012-713B-42D5-950A-21589B43E918}"/>
            </c:ext>
          </c:extLst>
        </c:ser>
        <c:dLbls>
          <c:showLegendKey val="0"/>
          <c:showVal val="1"/>
          <c:showCatName val="0"/>
          <c:showSerName val="0"/>
          <c:showPercent val="0"/>
          <c:showBubbleSize val="0"/>
        </c:dLbls>
        <c:gapWidth val="60"/>
        <c:axId val="157868032"/>
        <c:axId val="157869568"/>
      </c:barChart>
      <c:catAx>
        <c:axId val="157868032"/>
        <c:scaling>
          <c:orientation val="minMax"/>
        </c:scaling>
        <c:delete val="1"/>
        <c:axPos val="b"/>
        <c:numFmt formatCode="General" sourceLinked="1"/>
        <c:majorTickMark val="none"/>
        <c:minorTickMark val="none"/>
        <c:tickLblPos val="none"/>
        <c:crossAx val="157869568"/>
        <c:crosses val="autoZero"/>
        <c:auto val="1"/>
        <c:lblAlgn val="ctr"/>
        <c:lblOffset val="100"/>
        <c:noMultiLvlLbl val="0"/>
      </c:catAx>
      <c:valAx>
        <c:axId val="157869568"/>
        <c:scaling>
          <c:orientation val="minMax"/>
        </c:scaling>
        <c:delete val="1"/>
        <c:axPos val="l"/>
        <c:majorGridlines>
          <c:spPr>
            <a:ln w="9525" cap="flat" cmpd="sng" algn="ctr">
              <a:solidFill>
                <a:schemeClr val="tx1">
                  <a:lumMod val="15000"/>
                  <a:lumOff val="85000"/>
                </a:schemeClr>
              </a:solidFill>
              <a:prstDash val="solid"/>
              <a:round/>
            </a:ln>
            <a:effectLst/>
          </c:spPr>
        </c:majorGridlines>
        <c:numFmt formatCode="&quot;$&quot;#,##0_);[Red]\(&quot;$&quot;#,##0\)" sourceLinked="1"/>
        <c:majorTickMark val="none"/>
        <c:minorTickMark val="none"/>
        <c:tickLblPos val="none"/>
        <c:crossAx val="157868032"/>
        <c:crosses val="autoZero"/>
        <c:crossBetween val="between"/>
      </c:valAx>
      <c:spPr>
        <a:noFill/>
        <a:ln>
          <a:noFill/>
        </a:ln>
        <a:effectLst/>
      </c:spPr>
    </c:plotArea>
    <c:plotVisOnly val="1"/>
    <c:dispBlanksAs val="gap"/>
    <c:showDLblsOverMax val="0"/>
  </c:chart>
  <c:spPr>
    <a:noFill/>
    <a:ln>
      <a:noFill/>
    </a:ln>
    <a:effectLst/>
  </c:spPr>
  <c:txPr>
    <a:bodyPr/>
    <a:lstStyle/>
    <a:p>
      <a:pPr>
        <a:defRPr lang="zh-CN" b="1">
          <a:latin typeface="+mn-ea"/>
          <a:ea typeface="+mn-ea"/>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52086-ECA5-45A6-A217-0F22E72F198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3A940-C74B-4A5B-812D-DBA0D88CF2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83A940-C74B-4A5B-812D-DBA0D88CF26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D4D3884-9B74-4C71-BA5E-D1BAEA7E078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03C13A-F8B4-4B12-B7C3-74BE8810B16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D4D3884-9B74-4C71-BA5E-D1BAEA7E078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03C13A-F8B4-4B12-B7C3-74BE8810B16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D4D3884-9B74-4C71-BA5E-D1BAEA7E078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03C13A-F8B4-4B12-B7C3-74BE8810B16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D4D3884-9B74-4C71-BA5E-D1BAEA7E078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03C13A-F8B4-4B12-B7C3-74BE8810B16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Picture 9" descr="C:\Documents and Settings\Administrator\桌面\素材CNN sccnn.com 388XXC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215" t="10843" b="5045"/>
          <a:stretch>
            <a:fillRect/>
          </a:stretch>
        </p:blipFill>
        <p:spPr bwMode="auto">
          <a:xfrm>
            <a:off x="0" y="0"/>
            <a:ext cx="914399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p:nvPr userDrawn="1"/>
        </p:nvGrpSpPr>
        <p:grpSpPr bwMode="auto">
          <a:xfrm>
            <a:off x="1" y="408299"/>
            <a:ext cx="9143998" cy="559265"/>
            <a:chOff x="0" y="0"/>
            <a:chExt cx="9171442" cy="585176"/>
          </a:xfrm>
        </p:grpSpPr>
        <p:cxnSp>
          <p:nvCxnSpPr>
            <p:cNvPr id="9" name="直接连接符 7"/>
            <p:cNvCxnSpPr>
              <a:cxnSpLocks noChangeShapeType="1"/>
            </p:cNvCxnSpPr>
            <p:nvPr/>
          </p:nvCxnSpPr>
          <p:spPr bwMode="auto">
            <a:xfrm>
              <a:off x="9525" y="0"/>
              <a:ext cx="9144453" cy="0"/>
            </a:xfrm>
            <a:prstGeom prst="line">
              <a:avLst/>
            </a:prstGeom>
            <a:noFill/>
            <a:ln w="3175" cmpd="sng">
              <a:solidFill>
                <a:srgbClr val="C00000"/>
              </a:solidFill>
              <a:round/>
            </a:ln>
            <a:extLst>
              <a:ext uri="{909E8E84-426E-40DD-AFC4-6F175D3DCCD1}">
                <a14:hiddenFill xmlns:a14="http://schemas.microsoft.com/office/drawing/2010/main">
                  <a:noFill/>
                </a14:hiddenFill>
              </a:ext>
            </a:extLst>
          </p:spPr>
        </p:cxnSp>
        <p:sp>
          <p:nvSpPr>
            <p:cNvPr id="10" name="矩形 8"/>
            <p:cNvSpPr>
              <a:spLocks noChangeArrowheads="1"/>
            </p:cNvSpPr>
            <p:nvPr/>
          </p:nvSpPr>
          <p:spPr bwMode="auto">
            <a:xfrm>
              <a:off x="0" y="28622"/>
              <a:ext cx="9171442" cy="556554"/>
            </a:xfrm>
            <a:prstGeom prst="rect">
              <a:avLst/>
            </a:prstGeom>
            <a:solidFill>
              <a:srgbClr val="C00000"/>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760000"/>
                </a:solidFill>
              </a:endParaRPr>
            </a:p>
          </p:txBody>
        </p:sp>
      </p:grpSp>
      <p:pic>
        <p:nvPicPr>
          <p:cNvPr id="11" name="Picture 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264370">
            <a:off x="7586873" y="-64687"/>
            <a:ext cx="1598940" cy="115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b="2573"/>
          <a:stretch>
            <a:fillRect/>
          </a:stretch>
        </p:blipFill>
        <p:spPr bwMode="auto">
          <a:xfrm flipH="1">
            <a:off x="9497" y="142296"/>
            <a:ext cx="1006198" cy="82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D4D3884-9B74-4C71-BA5E-D1BAEA7E078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03C13A-F8B4-4B12-B7C3-74BE8810B16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D4D3884-9B74-4C71-BA5E-D1BAEA7E078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03C13A-F8B4-4B12-B7C3-74BE8810B16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D4D3884-9B74-4C71-BA5E-D1BAEA7E078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03C13A-F8B4-4B12-B7C3-74BE8810B16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4D3884-9B74-4C71-BA5E-D1BAEA7E078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03C13A-F8B4-4B12-B7C3-74BE8810B16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D4D3884-9B74-4C71-BA5E-D1BAEA7E078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03C13A-F8B4-4B12-B7C3-74BE8810B16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D4D3884-9B74-4C71-BA5E-D1BAEA7E078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03C13A-F8B4-4B12-B7C3-74BE8810B16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4D3884-9B74-4C71-BA5E-D1BAEA7E0786}"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903C13A-F8B4-4B12-B7C3-74BE8810B16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55"/>
            <a:ext cx="9144000" cy="5143500"/>
          </a:xfrm>
          <a:prstGeom prst="rect">
            <a:avLst/>
          </a:prstGeom>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5206" y="1385116"/>
            <a:ext cx="6810254" cy="49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b="2573"/>
          <a:stretch>
            <a:fillRect/>
          </a:stretch>
        </p:blipFill>
        <p:spPr bwMode="auto">
          <a:xfrm flipH="1">
            <a:off x="717254" y="3234906"/>
            <a:ext cx="2063897" cy="17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38625" y="1051599"/>
            <a:ext cx="4557511" cy="830916"/>
          </a:xfrm>
          <a:prstGeom prst="rect">
            <a:avLst/>
          </a:prstGeom>
          <a:noFill/>
        </p:spPr>
        <p:txBody>
          <a:bodyPr wrap="none" lIns="91367" tIns="45680" rIns="91367" bIns="45680" rtlCol="0">
            <a:spAutoFit/>
          </a:bodyPr>
          <a:lstStyle/>
          <a:p>
            <a:r>
              <a:rPr lang="en-US" altLang="zh-CN" sz="4800" b="1" dirty="0">
                <a:solidFill>
                  <a:srgbClr val="FF0000"/>
                </a:solidFill>
                <a:latin typeface="微软雅黑" panose="020B0503020204020204" pitchFamily="34" charset="-122"/>
                <a:ea typeface="微软雅黑" panose="020B0503020204020204" pitchFamily="34" charset="-122"/>
              </a:rPr>
              <a:t>POWERPOINT</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366299" y="1843687"/>
            <a:ext cx="426481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3648" y="1935372"/>
            <a:ext cx="4116685" cy="492362"/>
          </a:xfrm>
          <a:prstGeom prst="rect">
            <a:avLst/>
          </a:prstGeom>
          <a:noFill/>
        </p:spPr>
        <p:txBody>
          <a:bodyPr wrap="none" lIns="91367" tIns="45680" rIns="91367" bIns="45680" rtlCol="0">
            <a:spAutoFit/>
          </a:bodyPr>
          <a:lstStyle/>
          <a:p>
            <a:r>
              <a:rPr lang="zh-CN" altLang="en-US" sz="2600" dirty="0">
                <a:solidFill>
                  <a:srgbClr val="FF0000"/>
                </a:solidFill>
                <a:latin typeface="微软雅黑" panose="020B0503020204020204" pitchFamily="34" charset="-122"/>
                <a:ea typeface="微软雅黑" panose="020B0503020204020204" pitchFamily="34" charset="-122"/>
              </a:rPr>
              <a:t>财务报表数据报告</a:t>
            </a:r>
            <a:r>
              <a:rPr lang="en-US" altLang="zh-CN" sz="2600" dirty="0">
                <a:solidFill>
                  <a:srgbClr val="FF0000"/>
                </a:solidFill>
                <a:latin typeface="微软雅黑" panose="020B0503020204020204" pitchFamily="34" charset="-122"/>
                <a:ea typeface="微软雅黑" panose="020B0503020204020204" pitchFamily="34" charset="-122"/>
              </a:rPr>
              <a:t>PPT</a:t>
            </a:r>
            <a:r>
              <a:rPr lang="zh-CN" altLang="en-US" sz="2600" dirty="0">
                <a:solidFill>
                  <a:srgbClr val="FF0000"/>
                </a:solidFill>
                <a:latin typeface="微软雅黑" panose="020B0503020204020204" pitchFamily="34" charset="-122"/>
                <a:ea typeface="微软雅黑" panose="020B0503020204020204" pitchFamily="34" charset="-122"/>
              </a:rPr>
              <a:t>模板</a:t>
            </a:r>
          </a:p>
        </p:txBody>
      </p:sp>
      <p:pic>
        <p:nvPicPr>
          <p:cNvPr id="2" name="Business Freedom [高质量].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7236296" y="-74061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down)">
                                      <p:cBhvr>
                                        <p:cTn id="9" dur="1000"/>
                                        <p:tgtEl>
                                          <p:spTgt spid="13"/>
                                        </p:tgtEl>
                                      </p:cBhvr>
                                    </p:animEffect>
                                  </p:childTnLst>
                                </p:cTn>
                              </p:par>
                            </p:childTnLst>
                          </p:cTn>
                        </p:par>
                        <p:par>
                          <p:cTn id="10" fill="hold">
                            <p:stCondLst>
                              <p:cond delay="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15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p:tgtEl>
                                          <p:spTgt spid="7"/>
                                        </p:tgtEl>
                                        <p:attrNameLst>
                                          <p:attrName>ppt_y</p:attrName>
                                        </p:attrNameLst>
                                      </p:cBhvr>
                                      <p:tavLst>
                                        <p:tav tm="0">
                                          <p:val>
                                            <p:strVal val="#ppt_y+#ppt_h*1.125000"/>
                                          </p:val>
                                        </p:tav>
                                        <p:tav tm="100000">
                                          <p:val>
                                            <p:strVal val="#ppt_y"/>
                                          </p:val>
                                        </p:tav>
                                      </p:tavLst>
                                    </p:anim>
                                    <p:animEffect transition="in" filter="wipe(up)">
                                      <p:cBhvr>
                                        <p:cTn id="2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9" repeatCount="indefinite" fill="hold" display="0">
                  <p:stCondLst>
                    <p:cond delay="indefinite"/>
                  </p:stCondLst>
                  <p:endCondLst>
                    <p:cond evt="onStopAudio" delay="0">
                      <p:tgtEl>
                        <p:sldTgt/>
                      </p:tgtEl>
                    </p:cond>
                  </p:endCondLst>
                </p:cTn>
                <p:tgtEl>
                  <p:spTgt spid="2"/>
                </p:tgtEl>
              </p:cMediaNode>
            </p:audio>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Freeform 12"/>
          <p:cNvSpPr/>
          <p:nvPr/>
        </p:nvSpPr>
        <p:spPr bwMode="auto">
          <a:xfrm>
            <a:off x="1263073" y="1417811"/>
            <a:ext cx="412913" cy="825823"/>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Oval 13"/>
          <p:cNvSpPr>
            <a:spLocks noChangeArrowheads="1"/>
          </p:cNvSpPr>
          <p:nvPr/>
        </p:nvSpPr>
        <p:spPr bwMode="auto">
          <a:xfrm>
            <a:off x="1340209" y="1490411"/>
            <a:ext cx="671549" cy="676088"/>
          </a:xfrm>
          <a:prstGeom prst="ellipse">
            <a:avLst/>
          </a:prstGeom>
          <a:solidFill>
            <a:srgbClr val="C0000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14"/>
          <p:cNvSpPr>
            <a:spLocks noChangeShapeType="1"/>
          </p:cNvSpPr>
          <p:nvPr/>
        </p:nvSpPr>
        <p:spPr bwMode="auto">
          <a:xfrm>
            <a:off x="1675983" y="1417811"/>
            <a:ext cx="6043938" cy="0"/>
          </a:xfrm>
          <a:prstGeom prst="line">
            <a:avLst/>
          </a:prstGeom>
          <a:noFill/>
          <a:ln w="127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Line 15"/>
          <p:cNvSpPr>
            <a:spLocks noChangeShapeType="1"/>
          </p:cNvSpPr>
          <p:nvPr/>
        </p:nvSpPr>
        <p:spPr bwMode="auto">
          <a:xfrm>
            <a:off x="1675983" y="2243634"/>
            <a:ext cx="6043938" cy="0"/>
          </a:xfrm>
          <a:prstGeom prst="line">
            <a:avLst/>
          </a:prstGeom>
          <a:noFill/>
          <a:ln w="127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16"/>
          <p:cNvSpPr/>
          <p:nvPr/>
        </p:nvSpPr>
        <p:spPr bwMode="auto">
          <a:xfrm>
            <a:off x="7719921" y="2243634"/>
            <a:ext cx="412913" cy="830362"/>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Oval 17"/>
          <p:cNvSpPr>
            <a:spLocks noChangeArrowheads="1"/>
          </p:cNvSpPr>
          <p:nvPr/>
        </p:nvSpPr>
        <p:spPr bwMode="auto">
          <a:xfrm>
            <a:off x="7384147" y="2320770"/>
            <a:ext cx="676088" cy="676088"/>
          </a:xfrm>
          <a:prstGeom prst="ellipse">
            <a:avLst/>
          </a:prstGeom>
          <a:solidFill>
            <a:srgbClr val="C0000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Line 18"/>
          <p:cNvSpPr>
            <a:spLocks noChangeShapeType="1"/>
          </p:cNvSpPr>
          <p:nvPr/>
        </p:nvSpPr>
        <p:spPr bwMode="auto">
          <a:xfrm flipH="1">
            <a:off x="1675983" y="3073994"/>
            <a:ext cx="6043938" cy="0"/>
          </a:xfrm>
          <a:prstGeom prst="line">
            <a:avLst/>
          </a:prstGeom>
          <a:noFill/>
          <a:ln w="127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9"/>
          <p:cNvSpPr/>
          <p:nvPr/>
        </p:nvSpPr>
        <p:spPr bwMode="auto">
          <a:xfrm>
            <a:off x="1263073" y="3073994"/>
            <a:ext cx="412913" cy="825823"/>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Oval 20"/>
          <p:cNvSpPr>
            <a:spLocks noChangeArrowheads="1"/>
          </p:cNvSpPr>
          <p:nvPr/>
        </p:nvSpPr>
        <p:spPr bwMode="auto">
          <a:xfrm>
            <a:off x="1340209" y="3146593"/>
            <a:ext cx="671549" cy="676088"/>
          </a:xfrm>
          <a:prstGeom prst="ellipse">
            <a:avLst/>
          </a:prstGeom>
          <a:solidFill>
            <a:srgbClr val="C0000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Line 21"/>
          <p:cNvSpPr>
            <a:spLocks noChangeShapeType="1"/>
          </p:cNvSpPr>
          <p:nvPr/>
        </p:nvSpPr>
        <p:spPr bwMode="auto">
          <a:xfrm>
            <a:off x="1675983" y="3899817"/>
            <a:ext cx="6043938" cy="0"/>
          </a:xfrm>
          <a:prstGeom prst="line">
            <a:avLst/>
          </a:prstGeom>
          <a:noFill/>
          <a:ln w="127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22"/>
          <p:cNvSpPr/>
          <p:nvPr/>
        </p:nvSpPr>
        <p:spPr bwMode="auto">
          <a:xfrm>
            <a:off x="7719921" y="3899817"/>
            <a:ext cx="412913" cy="830362"/>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7"/>
                  <a:pt x="776" y="776"/>
                </a:cubicBezTo>
                <a:cubicBezTo>
                  <a:pt x="776" y="1205"/>
                  <a:pt x="428" y="1553"/>
                  <a:pt x="0" y="1553"/>
                </a:cubicBezTo>
              </a:path>
            </a:pathLst>
          </a:custGeom>
          <a:noFill/>
          <a:ln w="12700"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Oval 23"/>
          <p:cNvSpPr>
            <a:spLocks noChangeArrowheads="1"/>
          </p:cNvSpPr>
          <p:nvPr/>
        </p:nvSpPr>
        <p:spPr bwMode="auto">
          <a:xfrm>
            <a:off x="7384147" y="3976956"/>
            <a:ext cx="676088" cy="676088"/>
          </a:xfrm>
          <a:prstGeom prst="ellipse">
            <a:avLst/>
          </a:prstGeom>
          <a:solidFill>
            <a:srgbClr val="C0000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24"/>
          <p:cNvSpPr>
            <a:spLocks noChangeShapeType="1"/>
          </p:cNvSpPr>
          <p:nvPr/>
        </p:nvSpPr>
        <p:spPr bwMode="auto">
          <a:xfrm flipH="1">
            <a:off x="1677364" y="4731990"/>
            <a:ext cx="6043938" cy="0"/>
          </a:xfrm>
          <a:prstGeom prst="line">
            <a:avLst/>
          </a:prstGeom>
          <a:noFill/>
          <a:ln w="127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矩形 16"/>
          <p:cNvSpPr/>
          <p:nvPr/>
        </p:nvSpPr>
        <p:spPr>
          <a:xfrm>
            <a:off x="1506118" y="1590421"/>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A</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2123728" y="1746032"/>
            <a:ext cx="3816424" cy="425758"/>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a:latin typeface="微软雅黑" panose="020B0503020204020204" pitchFamily="34" charset="-122"/>
              <a:ea typeface="微软雅黑" panose="020B0503020204020204" pitchFamily="34" charset="-122"/>
            </a:endParaRPr>
          </a:p>
        </p:txBody>
      </p:sp>
      <p:sp>
        <p:nvSpPr>
          <p:cNvPr id="19" name="矩形 18"/>
          <p:cNvSpPr/>
          <p:nvPr/>
        </p:nvSpPr>
        <p:spPr>
          <a:xfrm>
            <a:off x="7567566" y="2427604"/>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B</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矩形 19"/>
          <p:cNvSpPr/>
          <p:nvPr/>
        </p:nvSpPr>
        <p:spPr>
          <a:xfrm>
            <a:off x="1483258" y="3268895"/>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C</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7567566" y="4113215"/>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D </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2132896" y="1469033"/>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点击输入标题文本</a:t>
            </a:r>
          </a:p>
        </p:txBody>
      </p:sp>
      <p:sp>
        <p:nvSpPr>
          <p:cNvPr id="23" name="TextBox 22"/>
          <p:cNvSpPr txBox="1"/>
          <p:nvPr/>
        </p:nvSpPr>
        <p:spPr>
          <a:xfrm>
            <a:off x="3419872" y="2571100"/>
            <a:ext cx="3816424" cy="425758"/>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3429040" y="2294101"/>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点击输入标题文本</a:t>
            </a:r>
          </a:p>
        </p:txBody>
      </p:sp>
      <p:sp>
        <p:nvSpPr>
          <p:cNvPr id="25" name="TextBox 24"/>
          <p:cNvSpPr txBox="1"/>
          <p:nvPr/>
        </p:nvSpPr>
        <p:spPr>
          <a:xfrm>
            <a:off x="2123728" y="3402218"/>
            <a:ext cx="3816424" cy="425758"/>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2132896" y="3125219"/>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点击输入标题文本</a:t>
            </a:r>
          </a:p>
        </p:txBody>
      </p:sp>
      <p:sp>
        <p:nvSpPr>
          <p:cNvPr id="27" name="TextBox 26"/>
          <p:cNvSpPr txBox="1"/>
          <p:nvPr/>
        </p:nvSpPr>
        <p:spPr>
          <a:xfrm>
            <a:off x="3419872" y="4227286"/>
            <a:ext cx="3816424" cy="425758"/>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3429040" y="3950287"/>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childTnLst>
                          </p:cTn>
                        </p:par>
                        <p:par>
                          <p:cTn id="59" fill="hold">
                            <p:stCondLst>
                              <p:cond delay="4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4500"/>
                            </p:stCondLst>
                            <p:childTnLst>
                              <p:par>
                                <p:cTn id="64" presetID="22" presetClass="entr" presetSubtype="1"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animEffect transition="in" filter="fade">
                                      <p:cBhvr>
                                        <p:cTn id="72" dur="500"/>
                                        <p:tgtEl>
                                          <p:spTgt spid="2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Effect transition="in" filter="fade">
                                      <p:cBhvr>
                                        <p:cTn id="77" dur="500"/>
                                        <p:tgtEl>
                                          <p:spTgt spid="11"/>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left)">
                                      <p:cBhvr>
                                        <p:cTn id="81" dur="500"/>
                                        <p:tgtEl>
                                          <p:spTgt spid="2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par>
                          <p:cTn id="85" fill="hold">
                            <p:stCondLst>
                              <p:cond delay="6000"/>
                            </p:stCondLst>
                            <p:childTnLst>
                              <p:par>
                                <p:cTn id="86" presetID="22" presetClass="entr" presetSubtype="8"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500"/>
                                        <p:tgtEl>
                                          <p:spTgt spid="12"/>
                                        </p:tgtEl>
                                      </p:cBhvr>
                                    </p:animEffect>
                                  </p:childTnLst>
                                </p:cTn>
                              </p:par>
                            </p:childTnLst>
                          </p:cTn>
                        </p:par>
                        <p:par>
                          <p:cTn id="89" fill="hold">
                            <p:stCondLst>
                              <p:cond delay="6500"/>
                            </p:stCondLst>
                            <p:childTnLst>
                              <p:par>
                                <p:cTn id="90" presetID="22" presetClass="entr" presetSubtype="1"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up)">
                                      <p:cBhvr>
                                        <p:cTn id="92" dur="500"/>
                                        <p:tgtEl>
                                          <p:spTgt spid="13"/>
                                        </p:tgtEl>
                                      </p:cBhvr>
                                    </p:animEffect>
                                  </p:childTnLst>
                                </p:cTn>
                              </p:par>
                            </p:childTnLst>
                          </p:cTn>
                        </p:par>
                        <p:par>
                          <p:cTn id="93" fill="hold">
                            <p:stCondLst>
                              <p:cond delay="7000"/>
                            </p:stCondLst>
                            <p:childTnLst>
                              <p:par>
                                <p:cTn id="94" presetID="53" presetClass="entr" presetSubtype="16"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Effect transition="in" filter="fade">
                                      <p:cBhvr>
                                        <p:cTn id="98" dur="500"/>
                                        <p:tgtEl>
                                          <p:spTgt spid="21"/>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ppt_w</p:attrName>
                                        </p:attrNameLst>
                                      </p:cBhvr>
                                      <p:tavLst>
                                        <p:tav tm="0">
                                          <p:val>
                                            <p:fltVal val="0"/>
                                          </p:val>
                                        </p:tav>
                                        <p:tav tm="100000">
                                          <p:val>
                                            <p:strVal val="#ppt_w"/>
                                          </p:val>
                                        </p:tav>
                                      </p:tavLst>
                                    </p:anim>
                                    <p:anim calcmode="lin" valueType="num">
                                      <p:cBhvr>
                                        <p:cTn id="102" dur="500" fill="hold"/>
                                        <p:tgtEl>
                                          <p:spTgt spid="15"/>
                                        </p:tgtEl>
                                        <p:attrNameLst>
                                          <p:attrName>ppt_h</p:attrName>
                                        </p:attrNameLst>
                                      </p:cBhvr>
                                      <p:tavLst>
                                        <p:tav tm="0">
                                          <p:val>
                                            <p:fltVal val="0"/>
                                          </p:val>
                                        </p:tav>
                                        <p:tav tm="100000">
                                          <p:val>
                                            <p:strVal val="#ppt_h"/>
                                          </p:val>
                                        </p:tav>
                                      </p:tavLst>
                                    </p:anim>
                                    <p:animEffect transition="in" filter="fade">
                                      <p:cBhvr>
                                        <p:cTn id="103" dur="500"/>
                                        <p:tgtEl>
                                          <p:spTgt spid="15"/>
                                        </p:tgtEl>
                                      </p:cBhvr>
                                    </p:animEffect>
                                  </p:childTnLst>
                                </p:cTn>
                              </p:par>
                            </p:childTnLst>
                          </p:cTn>
                        </p:par>
                        <p:par>
                          <p:cTn id="104" fill="hold">
                            <p:stCondLst>
                              <p:cond delay="7500"/>
                            </p:stCondLst>
                            <p:childTnLst>
                              <p:par>
                                <p:cTn id="105" presetID="22" presetClass="entr" presetSubtype="8"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left)">
                                      <p:cBhvr>
                                        <p:cTn id="107" dur="500"/>
                                        <p:tgtEl>
                                          <p:spTgt spid="27"/>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left)">
                                      <p:cBhvr>
                                        <p:cTn id="110" dur="500"/>
                                        <p:tgtEl>
                                          <p:spTgt spid="28"/>
                                        </p:tgtEl>
                                      </p:cBhvr>
                                    </p:animEffect>
                                  </p:childTnLst>
                                </p:cTn>
                              </p:par>
                            </p:childTnLst>
                          </p:cTn>
                        </p:par>
                        <p:par>
                          <p:cTn id="111" fill="hold">
                            <p:stCondLst>
                              <p:cond delay="8000"/>
                            </p:stCondLst>
                            <p:childTnLst>
                              <p:par>
                                <p:cTn id="112" presetID="22" presetClass="entr" presetSubtype="2" fill="hold" grpId="0" nodeType="after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wipe(right)">
                                      <p:cBhvr>
                                        <p:cTn id="1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528"/>
            <a:ext cx="9144000" cy="5143500"/>
          </a:xfrm>
          <a:prstGeom prst="rect">
            <a:avLst/>
          </a:prstGeom>
        </p:spPr>
      </p:pic>
      <p:pic>
        <p:nvPicPr>
          <p:cNvPr id="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09023"/>
            <a:ext cx="6810254" cy="49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0" y="1491630"/>
            <a:ext cx="5469147" cy="2369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9"/>
          <p:cNvSpPr>
            <a:spLocks noChangeArrowheads="1"/>
          </p:cNvSpPr>
          <p:nvPr/>
        </p:nvSpPr>
        <p:spPr bwMode="auto">
          <a:xfrm>
            <a:off x="107504" y="2143808"/>
            <a:ext cx="1242868" cy="1243226"/>
          </a:xfrm>
          <a:prstGeom prst="ellipse">
            <a:avLst/>
          </a:prstGeom>
          <a:solidFill>
            <a:schemeClr val="bg1"/>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7" name="TextBox 6"/>
          <p:cNvSpPr txBox="1">
            <a:spLocks noChangeArrowheads="1"/>
          </p:cNvSpPr>
          <p:nvPr/>
        </p:nvSpPr>
        <p:spPr bwMode="auto">
          <a:xfrm>
            <a:off x="285576" y="2452595"/>
            <a:ext cx="886726"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chemeClr val="tx1">
                    <a:lumMod val="75000"/>
                    <a:lumOff val="25000"/>
                  </a:schemeClr>
                </a:solidFill>
                <a:latin typeface="微软雅黑" panose="020B0503020204020204" pitchFamily="34" charset="-122"/>
              </a:rPr>
              <a:t>02</a:t>
            </a:r>
          </a:p>
        </p:txBody>
      </p:sp>
      <p:sp>
        <p:nvSpPr>
          <p:cNvPr id="9" name="TextBox 19"/>
          <p:cNvSpPr txBox="1">
            <a:spLocks noChangeArrowheads="1"/>
          </p:cNvSpPr>
          <p:nvPr/>
        </p:nvSpPr>
        <p:spPr bwMode="auto">
          <a:xfrm>
            <a:off x="1475656" y="2380587"/>
            <a:ext cx="3849475"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b="1" dirty="0">
                <a:solidFill>
                  <a:schemeClr val="bg1"/>
                </a:solidFill>
                <a:latin typeface="微软雅黑" panose="020B0503020204020204" pitchFamily="34" charset="-122"/>
              </a:rPr>
              <a:t>基本财务情况分析</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500" decel="50000" fill="hold">
                                          <p:stCondLst>
                                            <p:cond delay="0"/>
                                          </p:stCondLst>
                                        </p:cTn>
                                        <p:tgtEl>
                                          <p:spTgt spid="6"/>
                                        </p:tgtEl>
                                        <p:attrNameLst>
                                          <p:attrName>ppt_x</p:attrName>
                                          <p:attrName>ppt_y</p:attrName>
                                        </p:attrNameLst>
                                      </p:cBhvr>
                                      <p:rCtr x="0" y="0"/>
                                    </p:animMotion>
                                    <p:animEffect transition="in" filter="fade">
                                      <p:cBhvr>
                                        <p:cTn id="14" dur="15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500" decel="50000" fill="hold">
                                          <p:stCondLst>
                                            <p:cond delay="0"/>
                                          </p:stCondLst>
                                        </p:cTn>
                                        <p:tgtEl>
                                          <p:spTgt spid="7"/>
                                        </p:tgtEl>
                                        <p:attrNameLst>
                                          <p:attrName>ppt_x</p:attrName>
                                          <p:attrName>ppt_y</p:attrName>
                                        </p:attrNameLst>
                                      </p:cBhvr>
                                      <p:rCtr x="0" y="0"/>
                                    </p:animMotion>
                                    <p:animEffect transition="in" filter="fade">
                                      <p:cBhvr>
                                        <p:cTn id="19" dur="1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autoUpdateAnimBg="0"/>
      <p:bldP spid="7" grpId="0" autoUpdateAnimBg="0"/>
      <p:bldP spid="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矩形 2"/>
          <p:cNvSpPr/>
          <p:nvPr/>
        </p:nvSpPr>
        <p:spPr>
          <a:xfrm>
            <a:off x="2680864" y="1291887"/>
            <a:ext cx="4771456" cy="1081843"/>
          </a:xfrm>
          <a:prstGeom prst="rect">
            <a:avLst/>
          </a:prstGeom>
          <a:solidFill>
            <a:srgbClr val="E8E8E6"/>
          </a:solidFill>
          <a:ln w="25400" cap="flat" cmpd="sng" algn="ctr">
            <a:solidFill>
              <a:srgbClr val="FFFFFF"/>
            </a:solid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4" name="矩形 3"/>
          <p:cNvSpPr/>
          <p:nvPr/>
        </p:nvSpPr>
        <p:spPr>
          <a:xfrm>
            <a:off x="3304832" y="1131590"/>
            <a:ext cx="3515183" cy="347663"/>
          </a:xfrm>
          <a:prstGeom prst="rect">
            <a:avLst/>
          </a:prstGeom>
          <a:solidFill>
            <a:srgbClr val="C0000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资产状况</a:t>
            </a:r>
          </a:p>
        </p:txBody>
      </p:sp>
      <p:sp>
        <p:nvSpPr>
          <p:cNvPr id="5" name="六边形 4"/>
          <p:cNvSpPr/>
          <p:nvPr/>
        </p:nvSpPr>
        <p:spPr>
          <a:xfrm>
            <a:off x="816334" y="2481741"/>
            <a:ext cx="1190447" cy="1026114"/>
          </a:xfrm>
          <a:prstGeom prst="hexagon">
            <a:avLst/>
          </a:prstGeom>
          <a:solidFill>
            <a:srgbClr val="C0000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基本财务</a:t>
            </a:r>
          </a:p>
        </p:txBody>
      </p:sp>
      <p:cxnSp>
        <p:nvCxnSpPr>
          <p:cNvPr id="6" name="直接箭头连接符 5"/>
          <p:cNvCxnSpPr>
            <a:stCxn id="5" idx="5"/>
          </p:cNvCxnSpPr>
          <p:nvPr/>
        </p:nvCxnSpPr>
        <p:spPr>
          <a:xfrm flipV="1">
            <a:off x="1750219" y="1779663"/>
            <a:ext cx="930645" cy="702078"/>
          </a:xfrm>
          <a:prstGeom prst="straightConnector1">
            <a:avLst/>
          </a:prstGeom>
          <a:noFill/>
          <a:ln w="9525" cap="flat" cmpd="sng" algn="ctr">
            <a:solidFill>
              <a:srgbClr val="414455"/>
            </a:solidFill>
            <a:prstDash val="solid"/>
            <a:tailEnd type="arrow"/>
          </a:ln>
          <a:effectLst/>
        </p:spPr>
      </p:cxnSp>
      <p:cxnSp>
        <p:nvCxnSpPr>
          <p:cNvPr id="7" name="直接箭头连接符 6"/>
          <p:cNvCxnSpPr>
            <a:stCxn id="5" idx="0"/>
          </p:cNvCxnSpPr>
          <p:nvPr/>
        </p:nvCxnSpPr>
        <p:spPr>
          <a:xfrm>
            <a:off x="2006781" y="2994797"/>
            <a:ext cx="674083" cy="0"/>
          </a:xfrm>
          <a:prstGeom prst="straightConnector1">
            <a:avLst/>
          </a:prstGeom>
          <a:noFill/>
          <a:ln w="9525" cap="flat" cmpd="sng" algn="ctr">
            <a:solidFill>
              <a:srgbClr val="414455"/>
            </a:solidFill>
            <a:prstDash val="solid"/>
            <a:tailEnd type="arrow"/>
          </a:ln>
          <a:effectLst/>
        </p:spPr>
      </p:cxnSp>
      <p:cxnSp>
        <p:nvCxnSpPr>
          <p:cNvPr id="8" name="直接箭头连接符 7"/>
          <p:cNvCxnSpPr>
            <a:stCxn id="5" idx="1"/>
          </p:cNvCxnSpPr>
          <p:nvPr/>
        </p:nvCxnSpPr>
        <p:spPr>
          <a:xfrm>
            <a:off x="1750219" y="3507855"/>
            <a:ext cx="930645" cy="702078"/>
          </a:xfrm>
          <a:prstGeom prst="straightConnector1">
            <a:avLst/>
          </a:prstGeom>
          <a:noFill/>
          <a:ln w="9525" cap="flat" cmpd="sng" algn="ctr">
            <a:solidFill>
              <a:srgbClr val="414455"/>
            </a:solidFill>
            <a:prstDash val="solid"/>
            <a:tailEnd type="arrow"/>
          </a:ln>
          <a:effectLst/>
        </p:spPr>
      </p:cxnSp>
      <p:sp>
        <p:nvSpPr>
          <p:cNvPr id="9" name="TextBox 8"/>
          <p:cNvSpPr txBox="1"/>
          <p:nvPr/>
        </p:nvSpPr>
        <p:spPr>
          <a:xfrm>
            <a:off x="2842903" y="1527234"/>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0" name="矩形 9"/>
          <p:cNvSpPr/>
          <p:nvPr/>
        </p:nvSpPr>
        <p:spPr>
          <a:xfrm>
            <a:off x="2680864" y="2642038"/>
            <a:ext cx="4771456" cy="1081843"/>
          </a:xfrm>
          <a:prstGeom prst="rect">
            <a:avLst/>
          </a:prstGeom>
          <a:solidFill>
            <a:srgbClr val="E8E8E6"/>
          </a:solidFill>
          <a:ln w="25400" cap="flat" cmpd="sng" algn="ctr">
            <a:solidFill>
              <a:srgbClr val="FFFFFF"/>
            </a:solid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11" name="矩形 10"/>
          <p:cNvSpPr/>
          <p:nvPr/>
        </p:nvSpPr>
        <p:spPr>
          <a:xfrm>
            <a:off x="3304832" y="2481740"/>
            <a:ext cx="3515183" cy="347663"/>
          </a:xfrm>
          <a:prstGeom prst="rect">
            <a:avLst/>
          </a:prstGeom>
          <a:solidFill>
            <a:srgbClr val="C0000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a:solidFill>
                  <a:sysClr val="window" lastClr="FFFFFF"/>
                </a:solidFill>
                <a:latin typeface="微软雅黑" panose="020B0503020204020204" pitchFamily="34" charset="-122"/>
                <a:ea typeface="微软雅黑" panose="020B0503020204020204" pitchFamily="34" charset="-122"/>
              </a:rPr>
              <a:t>负债情况</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TextBox 11"/>
          <p:cNvSpPr txBox="1"/>
          <p:nvPr/>
        </p:nvSpPr>
        <p:spPr>
          <a:xfrm>
            <a:off x="2842903" y="2877385"/>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3" name="矩形 12"/>
          <p:cNvSpPr/>
          <p:nvPr/>
        </p:nvSpPr>
        <p:spPr>
          <a:xfrm>
            <a:off x="2680864" y="3992188"/>
            <a:ext cx="4771456" cy="1081843"/>
          </a:xfrm>
          <a:prstGeom prst="rect">
            <a:avLst/>
          </a:prstGeom>
          <a:solidFill>
            <a:srgbClr val="E8E8E6"/>
          </a:solidFill>
          <a:ln w="25400" cap="flat" cmpd="sng" algn="ctr">
            <a:solidFill>
              <a:srgbClr val="FFFFFF"/>
            </a:solid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15" name="矩形 14"/>
          <p:cNvSpPr/>
          <p:nvPr/>
        </p:nvSpPr>
        <p:spPr>
          <a:xfrm>
            <a:off x="3304832" y="3831890"/>
            <a:ext cx="3515183" cy="347663"/>
          </a:xfrm>
          <a:prstGeom prst="rect">
            <a:avLst/>
          </a:prstGeom>
          <a:solidFill>
            <a:srgbClr val="C0000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经营状况及变动原因</a:t>
            </a:r>
          </a:p>
        </p:txBody>
      </p:sp>
      <p:sp>
        <p:nvSpPr>
          <p:cNvPr id="16" name="TextBox 15"/>
          <p:cNvSpPr txBox="1"/>
          <p:nvPr/>
        </p:nvSpPr>
        <p:spPr>
          <a:xfrm>
            <a:off x="2842903" y="4227535"/>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500"/>
                                            <p:tgtEl>
                                              <p:spTgt spid="4"/>
                                            </p:tgtEl>
                                          </p:cBhvr>
                                        </p:animEffect>
                                      </p:childTnLst>
                                    </p:cTn>
                                  </p:par>
                                </p:childTnLst>
                              </p:cTn>
                            </p:par>
                            <p:par>
                              <p:cTn id="26" fill="hold">
                                <p:stCondLst>
                                  <p:cond delay="2000"/>
                                </p:stCondLst>
                                <p:childTnLst>
                                  <p:par>
                                    <p:cTn id="27" presetID="2" presetClass="entr" presetSubtype="1" fill="hold" grpId="0" nodeType="afterEffect" p14:presetBounceEnd="50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50000">
                                          <p:cBhvr additive="base">
                                            <p:cTn id="2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9"/>
                                            </p:tgtEl>
                                            <p:attrNameLst>
                                              <p:attrName>style.visibility</p:attrName>
                                            </p:attrNameLst>
                                          </p:cBhvr>
                                          <p:to>
                                            <p:strVal val="visible"/>
                                          </p:to>
                                        </p:set>
                                        <p:animEffect transition="in" filter="wipe(left)">
                                          <p:cBhvr>
                                            <p:cTn id="34" dur="100"/>
                                            <p:tgtEl>
                                              <p:spTgt spid="9"/>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9"/>
                                            </p:tgtEl>
                                          </p:cBhvr>
                                          <p:to x="80000" y="100000"/>
                                        </p:animScale>
                                        <p:anim by="(#ppt_w*0.10)" calcmode="lin" valueType="num">
                                          <p:cBhvr>
                                            <p:cTn id="37" dur="50" autoRev="1" fill="hold">
                                              <p:stCondLst>
                                                <p:cond delay="0"/>
                                              </p:stCondLst>
                                            </p:cTn>
                                            <p:tgtEl>
                                              <p:spTgt spid="9"/>
                                            </p:tgtEl>
                                            <p:attrNameLst>
                                              <p:attrName>ppt_x</p:attrName>
                                            </p:attrNameLst>
                                          </p:cBhvr>
                                        </p:anim>
                                        <p:anim by="(-#ppt_w*0.10)" calcmode="lin" valueType="num">
                                          <p:cBhvr>
                                            <p:cTn id="38" dur="50" autoRev="1" fill="hold">
                                              <p:stCondLst>
                                                <p:cond delay="0"/>
                                              </p:stCondLst>
                                            </p:cTn>
                                            <p:tgtEl>
                                              <p:spTgt spid="9"/>
                                            </p:tgtEl>
                                            <p:attrNameLst>
                                              <p:attrName>ppt_y</p:attrName>
                                            </p:attrNameLst>
                                          </p:cBhvr>
                                        </p:anim>
                                        <p:animRot by="-480000">
                                          <p:cBhvr>
                                            <p:cTn id="39" dur="50" autoRev="1" fill="hold">
                                              <p:stCondLst>
                                                <p:cond delay="0"/>
                                              </p:stCondLst>
                                            </p:cTn>
                                            <p:tgtEl>
                                              <p:spTgt spid="9"/>
                                            </p:tgtEl>
                                            <p:attrNameLst>
                                              <p:attrName>r</p:attrName>
                                            </p:attrNameLst>
                                          </p:cBhvr>
                                        </p:animRot>
                                      </p:childTnLst>
                                    </p:cTn>
                                  </p:par>
                                </p:childTnLst>
                              </p:cTn>
                            </p:par>
                            <p:par>
                              <p:cTn id="40" fill="hold">
                                <p:stCondLst>
                                  <p:cond delay="4010"/>
                                </p:stCondLst>
                                <p:childTnLst>
                                  <p:par>
                                    <p:cTn id="41" presetID="16" presetClass="entr" presetSubtype="37"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outVertical)">
                                          <p:cBhvr>
                                            <p:cTn id="43" dur="500"/>
                                            <p:tgtEl>
                                              <p:spTgt spid="11"/>
                                            </p:tgtEl>
                                          </p:cBhvr>
                                        </p:animEffect>
                                      </p:childTnLst>
                                    </p:cTn>
                                  </p:par>
                                </p:childTnLst>
                              </p:cTn>
                            </p:par>
                            <p:par>
                              <p:cTn id="44" fill="hold">
                                <p:stCondLst>
                                  <p:cond delay="4510"/>
                                </p:stCondLst>
                                <p:childTnLst>
                                  <p:par>
                                    <p:cTn id="45" presetID="2" presetClass="entr" presetSubtype="1" fill="hold" grpId="0" nodeType="afterEffect" p14:presetBounceEnd="50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50000">
                                          <p:cBhvr additive="base">
                                            <p:cTn id="47"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10"/>
                                            </p:tgtEl>
                                            <p:attrNameLst>
                                              <p:attrName>ppt_y</p:attrName>
                                            </p:attrNameLst>
                                          </p:cBhvr>
                                          <p:tavLst>
                                            <p:tav tm="0">
                                              <p:val>
                                                <p:strVal val="0-#ppt_h/2"/>
                                              </p:val>
                                            </p:tav>
                                            <p:tav tm="100000">
                                              <p:val>
                                                <p:strVal val="#ppt_y"/>
                                              </p:val>
                                            </p:tav>
                                          </p:tavLst>
                                        </p:anim>
                                      </p:childTnLst>
                                    </p:cTn>
                                  </p:par>
                                </p:childTnLst>
                              </p:cTn>
                            </p:par>
                            <p:par>
                              <p:cTn id="49" fill="hold">
                                <p:stCondLst>
                                  <p:cond delay="501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12"/>
                                            </p:tgtEl>
                                            <p:attrNameLst>
                                              <p:attrName>style.visibility</p:attrName>
                                            </p:attrNameLst>
                                          </p:cBhvr>
                                          <p:to>
                                            <p:strVal val="visible"/>
                                          </p:to>
                                        </p:set>
                                        <p:animEffect transition="in" filter="wipe(left)">
                                          <p:cBhvr>
                                            <p:cTn id="52" dur="100"/>
                                            <p:tgtEl>
                                              <p:spTgt spid="12"/>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2"/>
                                            </p:tgtEl>
                                          </p:cBhvr>
                                          <p:to x="80000" y="100000"/>
                                        </p:animScale>
                                        <p:anim by="(#ppt_w*0.10)" calcmode="lin" valueType="num">
                                          <p:cBhvr>
                                            <p:cTn id="55" dur="50" autoRev="1" fill="hold">
                                              <p:stCondLst>
                                                <p:cond delay="0"/>
                                              </p:stCondLst>
                                            </p:cTn>
                                            <p:tgtEl>
                                              <p:spTgt spid="12"/>
                                            </p:tgtEl>
                                            <p:attrNameLst>
                                              <p:attrName>ppt_x</p:attrName>
                                            </p:attrNameLst>
                                          </p:cBhvr>
                                        </p:anim>
                                        <p:anim by="(-#ppt_w*0.10)" calcmode="lin" valueType="num">
                                          <p:cBhvr>
                                            <p:cTn id="56" dur="50" autoRev="1" fill="hold">
                                              <p:stCondLst>
                                                <p:cond delay="0"/>
                                              </p:stCondLst>
                                            </p:cTn>
                                            <p:tgtEl>
                                              <p:spTgt spid="12"/>
                                            </p:tgtEl>
                                            <p:attrNameLst>
                                              <p:attrName>ppt_y</p:attrName>
                                            </p:attrNameLst>
                                          </p:cBhvr>
                                        </p:anim>
                                        <p:animRot by="-480000">
                                          <p:cBhvr>
                                            <p:cTn id="57" dur="50" autoRev="1" fill="hold">
                                              <p:stCondLst>
                                                <p:cond delay="0"/>
                                              </p:stCondLst>
                                            </p:cTn>
                                            <p:tgtEl>
                                              <p:spTgt spid="12"/>
                                            </p:tgtEl>
                                            <p:attrNameLst>
                                              <p:attrName>r</p:attrName>
                                            </p:attrNameLst>
                                          </p:cBhvr>
                                        </p:animRot>
                                      </p:childTnLst>
                                    </p:cTn>
                                  </p:par>
                                </p:childTnLst>
                              </p:cTn>
                            </p:par>
                            <p:par>
                              <p:cTn id="58" fill="hold">
                                <p:stCondLst>
                                  <p:cond delay="6519"/>
                                </p:stCondLst>
                                <p:childTnLst>
                                  <p:par>
                                    <p:cTn id="59" presetID="16" presetClass="entr" presetSubtype="37"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outVertical)">
                                          <p:cBhvr>
                                            <p:cTn id="61" dur="500"/>
                                            <p:tgtEl>
                                              <p:spTgt spid="15"/>
                                            </p:tgtEl>
                                          </p:cBhvr>
                                        </p:animEffect>
                                      </p:childTnLst>
                                    </p:cTn>
                                  </p:par>
                                </p:childTnLst>
                              </p:cTn>
                            </p:par>
                            <p:par>
                              <p:cTn id="62" fill="hold">
                                <p:stCondLst>
                                  <p:cond delay="7019"/>
                                </p:stCondLst>
                                <p:childTnLst>
                                  <p:par>
                                    <p:cTn id="63" presetID="2" presetClass="entr" presetSubtype="1" fill="hold" grpId="0" nodeType="afterEffect" p14:presetBounceEnd="50000">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14:bounceEnd="50000">
                                          <p:cBhvr additive="base">
                                            <p:cTn id="65"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66" dur="500" fill="hold"/>
                                            <p:tgtEl>
                                              <p:spTgt spid="13"/>
                                            </p:tgtEl>
                                            <p:attrNameLst>
                                              <p:attrName>ppt_y</p:attrName>
                                            </p:attrNameLst>
                                          </p:cBhvr>
                                          <p:tavLst>
                                            <p:tav tm="0">
                                              <p:val>
                                                <p:strVal val="0-#ppt_h/2"/>
                                              </p:val>
                                            </p:tav>
                                            <p:tav tm="100000">
                                              <p:val>
                                                <p:strVal val="#ppt_y"/>
                                              </p:val>
                                            </p:tav>
                                          </p:tavLst>
                                        </p:anim>
                                      </p:childTnLst>
                                    </p:cTn>
                                  </p:par>
                                </p:childTnLst>
                              </p:cTn>
                            </p:par>
                            <p:par>
                              <p:cTn id="67" fill="hold">
                                <p:stCondLst>
                                  <p:cond delay="7519"/>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6"/>
                                            </p:tgtEl>
                                            <p:attrNameLst>
                                              <p:attrName>style.visibility</p:attrName>
                                            </p:attrNameLst>
                                          </p:cBhvr>
                                          <p:to>
                                            <p:strVal val="visible"/>
                                          </p:to>
                                        </p:set>
                                        <p:animEffect transition="in" filter="wipe(left)">
                                          <p:cBhvr>
                                            <p:cTn id="70" dur="100"/>
                                            <p:tgtEl>
                                              <p:spTgt spid="16"/>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6"/>
                                            </p:tgtEl>
                                          </p:cBhvr>
                                          <p:to x="80000" y="100000"/>
                                        </p:animScale>
                                        <p:anim by="(#ppt_w*0.10)" calcmode="lin" valueType="num">
                                          <p:cBhvr>
                                            <p:cTn id="73" dur="50" autoRev="1" fill="hold">
                                              <p:stCondLst>
                                                <p:cond delay="0"/>
                                              </p:stCondLst>
                                            </p:cTn>
                                            <p:tgtEl>
                                              <p:spTgt spid="16"/>
                                            </p:tgtEl>
                                            <p:attrNameLst>
                                              <p:attrName>ppt_x</p:attrName>
                                            </p:attrNameLst>
                                          </p:cBhvr>
                                        </p:anim>
                                        <p:anim by="(-#ppt_w*0.10)" calcmode="lin" valueType="num">
                                          <p:cBhvr>
                                            <p:cTn id="74" dur="50" autoRev="1" fill="hold">
                                              <p:stCondLst>
                                                <p:cond delay="0"/>
                                              </p:stCondLst>
                                            </p:cTn>
                                            <p:tgtEl>
                                              <p:spTgt spid="16"/>
                                            </p:tgtEl>
                                            <p:attrNameLst>
                                              <p:attrName>ppt_y</p:attrName>
                                            </p:attrNameLst>
                                          </p:cBhvr>
                                        </p:anim>
                                        <p:animRot by="-480000">
                                          <p:cBhvr>
                                            <p:cTn id="75"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4" grpId="0" animBg="1"/>
          <p:bldP spid="5" grpId="0" animBg="1"/>
          <p:bldP spid="9" grpId="0"/>
          <p:bldP spid="9" grpId="1"/>
          <p:bldP spid="10" grpId="0" animBg="1"/>
          <p:bldP spid="11" grpId="0" animBg="1"/>
          <p:bldP spid="12" grpId="0"/>
          <p:bldP spid="12" grpId="1"/>
          <p:bldP spid="13" grpId="0" animBg="1"/>
          <p:bldP spid="15" grpId="0" animBg="1"/>
          <p:bldP spid="16" grpId="0"/>
          <p:bldP spid="1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500"/>
                                            <p:tgtEl>
                                              <p:spTgt spid="4"/>
                                            </p:tgtEl>
                                          </p:cBhvr>
                                        </p:animEffect>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9"/>
                                            </p:tgtEl>
                                            <p:attrNameLst>
                                              <p:attrName>style.visibility</p:attrName>
                                            </p:attrNameLst>
                                          </p:cBhvr>
                                          <p:to>
                                            <p:strVal val="visible"/>
                                          </p:to>
                                        </p:set>
                                        <p:animEffect transition="in" filter="wipe(left)">
                                          <p:cBhvr>
                                            <p:cTn id="34" dur="100"/>
                                            <p:tgtEl>
                                              <p:spTgt spid="9"/>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9"/>
                                            </p:tgtEl>
                                          </p:cBhvr>
                                          <p:to x="80000" y="100000"/>
                                        </p:animScale>
                                        <p:anim by="(#ppt_w*0.10)" calcmode="lin" valueType="num">
                                          <p:cBhvr>
                                            <p:cTn id="37" dur="50" autoRev="1" fill="hold">
                                              <p:stCondLst>
                                                <p:cond delay="0"/>
                                              </p:stCondLst>
                                            </p:cTn>
                                            <p:tgtEl>
                                              <p:spTgt spid="9"/>
                                            </p:tgtEl>
                                            <p:attrNameLst>
                                              <p:attrName>ppt_x</p:attrName>
                                            </p:attrNameLst>
                                          </p:cBhvr>
                                        </p:anim>
                                        <p:anim by="(-#ppt_w*0.10)" calcmode="lin" valueType="num">
                                          <p:cBhvr>
                                            <p:cTn id="38" dur="50" autoRev="1" fill="hold">
                                              <p:stCondLst>
                                                <p:cond delay="0"/>
                                              </p:stCondLst>
                                            </p:cTn>
                                            <p:tgtEl>
                                              <p:spTgt spid="9"/>
                                            </p:tgtEl>
                                            <p:attrNameLst>
                                              <p:attrName>ppt_y</p:attrName>
                                            </p:attrNameLst>
                                          </p:cBhvr>
                                        </p:anim>
                                        <p:animRot by="-480000">
                                          <p:cBhvr>
                                            <p:cTn id="39" dur="50" autoRev="1" fill="hold">
                                              <p:stCondLst>
                                                <p:cond delay="0"/>
                                              </p:stCondLst>
                                            </p:cTn>
                                            <p:tgtEl>
                                              <p:spTgt spid="9"/>
                                            </p:tgtEl>
                                            <p:attrNameLst>
                                              <p:attrName>r</p:attrName>
                                            </p:attrNameLst>
                                          </p:cBhvr>
                                        </p:animRot>
                                      </p:childTnLst>
                                    </p:cTn>
                                  </p:par>
                                </p:childTnLst>
                              </p:cTn>
                            </p:par>
                            <p:par>
                              <p:cTn id="40" fill="hold">
                                <p:stCondLst>
                                  <p:cond delay="4010"/>
                                </p:stCondLst>
                                <p:childTnLst>
                                  <p:par>
                                    <p:cTn id="41" presetID="16" presetClass="entr" presetSubtype="37"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outVertical)">
                                          <p:cBhvr>
                                            <p:cTn id="43" dur="500"/>
                                            <p:tgtEl>
                                              <p:spTgt spid="11"/>
                                            </p:tgtEl>
                                          </p:cBhvr>
                                        </p:animEffect>
                                      </p:childTnLst>
                                    </p:cTn>
                                  </p:par>
                                </p:childTnLst>
                              </p:cTn>
                            </p:par>
                            <p:par>
                              <p:cTn id="44" fill="hold">
                                <p:stCondLst>
                                  <p:cond delay="4510"/>
                                </p:stCondLst>
                                <p:childTnLst>
                                  <p:par>
                                    <p:cTn id="45" presetID="2"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0-#ppt_h/2"/>
                                              </p:val>
                                            </p:tav>
                                            <p:tav tm="100000">
                                              <p:val>
                                                <p:strVal val="#ppt_y"/>
                                              </p:val>
                                            </p:tav>
                                          </p:tavLst>
                                        </p:anim>
                                      </p:childTnLst>
                                    </p:cTn>
                                  </p:par>
                                </p:childTnLst>
                              </p:cTn>
                            </p:par>
                            <p:par>
                              <p:cTn id="49" fill="hold">
                                <p:stCondLst>
                                  <p:cond delay="501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12"/>
                                            </p:tgtEl>
                                            <p:attrNameLst>
                                              <p:attrName>style.visibility</p:attrName>
                                            </p:attrNameLst>
                                          </p:cBhvr>
                                          <p:to>
                                            <p:strVal val="visible"/>
                                          </p:to>
                                        </p:set>
                                        <p:animEffect transition="in" filter="wipe(left)">
                                          <p:cBhvr>
                                            <p:cTn id="52" dur="100"/>
                                            <p:tgtEl>
                                              <p:spTgt spid="12"/>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12"/>
                                            </p:tgtEl>
                                          </p:cBhvr>
                                          <p:to x="80000" y="100000"/>
                                        </p:animScale>
                                        <p:anim by="(#ppt_w*0.10)" calcmode="lin" valueType="num">
                                          <p:cBhvr>
                                            <p:cTn id="55" dur="50" autoRev="1" fill="hold">
                                              <p:stCondLst>
                                                <p:cond delay="0"/>
                                              </p:stCondLst>
                                            </p:cTn>
                                            <p:tgtEl>
                                              <p:spTgt spid="12"/>
                                            </p:tgtEl>
                                            <p:attrNameLst>
                                              <p:attrName>ppt_x</p:attrName>
                                            </p:attrNameLst>
                                          </p:cBhvr>
                                        </p:anim>
                                        <p:anim by="(-#ppt_w*0.10)" calcmode="lin" valueType="num">
                                          <p:cBhvr>
                                            <p:cTn id="56" dur="50" autoRev="1" fill="hold">
                                              <p:stCondLst>
                                                <p:cond delay="0"/>
                                              </p:stCondLst>
                                            </p:cTn>
                                            <p:tgtEl>
                                              <p:spTgt spid="12"/>
                                            </p:tgtEl>
                                            <p:attrNameLst>
                                              <p:attrName>ppt_y</p:attrName>
                                            </p:attrNameLst>
                                          </p:cBhvr>
                                        </p:anim>
                                        <p:animRot by="-480000">
                                          <p:cBhvr>
                                            <p:cTn id="57" dur="50" autoRev="1" fill="hold">
                                              <p:stCondLst>
                                                <p:cond delay="0"/>
                                              </p:stCondLst>
                                            </p:cTn>
                                            <p:tgtEl>
                                              <p:spTgt spid="12"/>
                                            </p:tgtEl>
                                            <p:attrNameLst>
                                              <p:attrName>r</p:attrName>
                                            </p:attrNameLst>
                                          </p:cBhvr>
                                        </p:animRot>
                                      </p:childTnLst>
                                    </p:cTn>
                                  </p:par>
                                </p:childTnLst>
                              </p:cTn>
                            </p:par>
                            <p:par>
                              <p:cTn id="58" fill="hold">
                                <p:stCondLst>
                                  <p:cond delay="6519"/>
                                </p:stCondLst>
                                <p:childTnLst>
                                  <p:par>
                                    <p:cTn id="59" presetID="16" presetClass="entr" presetSubtype="37"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outVertical)">
                                          <p:cBhvr>
                                            <p:cTn id="61" dur="500"/>
                                            <p:tgtEl>
                                              <p:spTgt spid="15"/>
                                            </p:tgtEl>
                                          </p:cBhvr>
                                        </p:animEffect>
                                      </p:childTnLst>
                                    </p:cTn>
                                  </p:par>
                                </p:childTnLst>
                              </p:cTn>
                            </p:par>
                            <p:par>
                              <p:cTn id="62" fill="hold">
                                <p:stCondLst>
                                  <p:cond delay="7019"/>
                                </p:stCondLst>
                                <p:childTnLst>
                                  <p:par>
                                    <p:cTn id="63" presetID="2" presetClass="entr" presetSubtype="1"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0-#ppt_h/2"/>
                                              </p:val>
                                            </p:tav>
                                            <p:tav tm="100000">
                                              <p:val>
                                                <p:strVal val="#ppt_y"/>
                                              </p:val>
                                            </p:tav>
                                          </p:tavLst>
                                        </p:anim>
                                      </p:childTnLst>
                                    </p:cTn>
                                  </p:par>
                                </p:childTnLst>
                              </p:cTn>
                            </p:par>
                            <p:par>
                              <p:cTn id="67" fill="hold">
                                <p:stCondLst>
                                  <p:cond delay="7519"/>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16"/>
                                            </p:tgtEl>
                                            <p:attrNameLst>
                                              <p:attrName>style.visibility</p:attrName>
                                            </p:attrNameLst>
                                          </p:cBhvr>
                                          <p:to>
                                            <p:strVal val="visible"/>
                                          </p:to>
                                        </p:set>
                                        <p:animEffect transition="in" filter="wipe(left)">
                                          <p:cBhvr>
                                            <p:cTn id="70" dur="100"/>
                                            <p:tgtEl>
                                              <p:spTgt spid="16"/>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16"/>
                                            </p:tgtEl>
                                          </p:cBhvr>
                                          <p:to x="80000" y="100000"/>
                                        </p:animScale>
                                        <p:anim by="(#ppt_w*0.10)" calcmode="lin" valueType="num">
                                          <p:cBhvr>
                                            <p:cTn id="73" dur="50" autoRev="1" fill="hold">
                                              <p:stCondLst>
                                                <p:cond delay="0"/>
                                              </p:stCondLst>
                                            </p:cTn>
                                            <p:tgtEl>
                                              <p:spTgt spid="16"/>
                                            </p:tgtEl>
                                            <p:attrNameLst>
                                              <p:attrName>ppt_x</p:attrName>
                                            </p:attrNameLst>
                                          </p:cBhvr>
                                        </p:anim>
                                        <p:anim by="(-#ppt_w*0.10)" calcmode="lin" valueType="num">
                                          <p:cBhvr>
                                            <p:cTn id="74" dur="50" autoRev="1" fill="hold">
                                              <p:stCondLst>
                                                <p:cond delay="0"/>
                                              </p:stCondLst>
                                            </p:cTn>
                                            <p:tgtEl>
                                              <p:spTgt spid="16"/>
                                            </p:tgtEl>
                                            <p:attrNameLst>
                                              <p:attrName>ppt_y</p:attrName>
                                            </p:attrNameLst>
                                          </p:cBhvr>
                                        </p:anim>
                                        <p:animRot by="-480000">
                                          <p:cBhvr>
                                            <p:cTn id="75"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4" grpId="0" animBg="1"/>
          <p:bldP spid="5" grpId="0" animBg="1"/>
          <p:bldP spid="9" grpId="0"/>
          <p:bldP spid="9" grpId="1"/>
          <p:bldP spid="10" grpId="0" animBg="1"/>
          <p:bldP spid="11" grpId="0" animBg="1"/>
          <p:bldP spid="12" grpId="0"/>
          <p:bldP spid="12" grpId="1"/>
          <p:bldP spid="13" grpId="0" animBg="1"/>
          <p:bldP spid="15" grpId="0" animBg="1"/>
          <p:bldP spid="16" grpId="0"/>
          <p:bldP spid="16"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任意多边形 2"/>
          <p:cNvSpPr/>
          <p:nvPr/>
        </p:nvSpPr>
        <p:spPr bwMode="auto">
          <a:xfrm>
            <a:off x="0" y="3351957"/>
            <a:ext cx="9166225" cy="173037"/>
          </a:xfrm>
          <a:custGeom>
            <a:avLst/>
            <a:gdLst>
              <a:gd name="connsiteX0" fmla="*/ 0 w 9166507"/>
              <a:gd name="connsiteY0" fmla="*/ 0 h 172090"/>
              <a:gd name="connsiteX1" fmla="*/ 3642069 w 9166507"/>
              <a:gd name="connsiteY1" fmla="*/ 0 h 172090"/>
              <a:gd name="connsiteX2" fmla="*/ 3800727 w 9166507"/>
              <a:gd name="connsiteY2" fmla="*/ 154090 h 172090"/>
              <a:gd name="connsiteX3" fmla="*/ 9166507 w 9166507"/>
              <a:gd name="connsiteY3" fmla="*/ 154090 h 172090"/>
              <a:gd name="connsiteX4" fmla="*/ 9166507 w 9166507"/>
              <a:gd name="connsiteY4" fmla="*/ 172090 h 172090"/>
              <a:gd name="connsiteX5" fmla="*/ 3816423 w 9166507"/>
              <a:gd name="connsiteY5" fmla="*/ 172090 h 172090"/>
              <a:gd name="connsiteX6" fmla="*/ 3730507 w 9166507"/>
              <a:gd name="connsiteY6" fmla="*/ 172090 h 172090"/>
              <a:gd name="connsiteX7" fmla="*/ 0 w 9166507"/>
              <a:gd name="connsiteY7" fmla="*/ 172090 h 17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6507" h="172090">
                <a:moveTo>
                  <a:pt x="0" y="0"/>
                </a:moveTo>
                <a:lnTo>
                  <a:pt x="3642069" y="0"/>
                </a:lnTo>
                <a:lnTo>
                  <a:pt x="3800727" y="154090"/>
                </a:lnTo>
                <a:lnTo>
                  <a:pt x="9166507" y="154090"/>
                </a:lnTo>
                <a:lnTo>
                  <a:pt x="9166507" y="172090"/>
                </a:lnTo>
                <a:lnTo>
                  <a:pt x="3816423" y="172090"/>
                </a:lnTo>
                <a:lnTo>
                  <a:pt x="3730507" y="172090"/>
                </a:lnTo>
                <a:lnTo>
                  <a:pt x="0" y="172090"/>
                </a:lnTo>
                <a:close/>
              </a:path>
            </a:pathLst>
          </a:cu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28" tIns="0" rIns="91428" bIns="0" anchor="ctr"/>
          <a:lstStyle/>
          <a:p>
            <a:pPr algn="ctr">
              <a:lnSpc>
                <a:spcPct val="150000"/>
              </a:lnSpc>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文本框 24"/>
          <p:cNvSpPr txBox="1"/>
          <p:nvPr/>
        </p:nvSpPr>
        <p:spPr>
          <a:xfrm>
            <a:off x="395537" y="1670396"/>
            <a:ext cx="1825625" cy="1015651"/>
          </a:xfrm>
          <a:prstGeom prst="rect">
            <a:avLst/>
          </a:prstGeom>
          <a:noFill/>
        </p:spPr>
        <p:txBody>
          <a:bodyPr lIns="91428" tIns="45714" rIns="91428" bIns="45714">
            <a:spAutoFit/>
          </a:bodyPr>
          <a:lstStyle/>
          <a:p>
            <a:pPr>
              <a:defRPr/>
            </a:pPr>
            <a:r>
              <a:rPr lang="en-US" altLang="zh-CN" sz="32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5945</a:t>
            </a:r>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万</a:t>
            </a:r>
            <a:endParaRPr lang="en-US" altLang="zh-CN"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endParaRPr>
          </a:p>
          <a:p>
            <a:pPr>
              <a:defRPr/>
            </a:pPr>
            <a:r>
              <a:rPr lang="en-US" altLang="zh-CN" sz="2800"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Spring</a:t>
            </a:r>
            <a:endParaRPr lang="zh-CN" altLang="en-US" sz="2800" dirty="0">
              <a:solidFill>
                <a:srgbClr val="C0000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 name="任意多边形 4"/>
          <p:cNvSpPr/>
          <p:nvPr/>
        </p:nvSpPr>
        <p:spPr>
          <a:xfrm>
            <a:off x="4045198" y="2807470"/>
            <a:ext cx="558800" cy="604837"/>
          </a:xfrm>
          <a:custGeom>
            <a:avLst/>
            <a:gdLst/>
            <a:ahLst/>
            <a:cxnLst/>
            <a:rect l="l" t="t" r="r" b="b"/>
            <a:pathLst>
              <a:path w="1347199" h="1459054">
                <a:moveTo>
                  <a:pt x="1225910" y="1370941"/>
                </a:moveTo>
                <a:cubicBezTo>
                  <a:pt x="1215490" y="1376153"/>
                  <a:pt x="1203307" y="1377706"/>
                  <a:pt x="1189943" y="1377706"/>
                </a:cubicBezTo>
                <a:lnTo>
                  <a:pt x="1158382" y="1373047"/>
                </a:lnTo>
                <a:cubicBezTo>
                  <a:pt x="1190428" y="1372061"/>
                  <a:pt x="1212102" y="1371384"/>
                  <a:pt x="1225910" y="1370941"/>
                </a:cubicBezTo>
                <a:close/>
                <a:moveTo>
                  <a:pt x="1245261" y="1370249"/>
                </a:moveTo>
                <a:cubicBezTo>
                  <a:pt x="1248621" y="1370187"/>
                  <a:pt x="1244071" y="1370362"/>
                  <a:pt x="1225910" y="1370941"/>
                </a:cubicBezTo>
                <a:lnTo>
                  <a:pt x="1227150" y="1370708"/>
                </a:lnTo>
                <a:cubicBezTo>
                  <a:pt x="1235974" y="1370470"/>
                  <a:pt x="1242778" y="1370295"/>
                  <a:pt x="1245261" y="1370249"/>
                </a:cubicBezTo>
                <a:close/>
                <a:moveTo>
                  <a:pt x="840956" y="1543"/>
                </a:moveTo>
                <a:cubicBezTo>
                  <a:pt x="901281" y="-17507"/>
                  <a:pt x="987006" y="144418"/>
                  <a:pt x="974306" y="230143"/>
                </a:cubicBezTo>
                <a:cubicBezTo>
                  <a:pt x="958431" y="325393"/>
                  <a:pt x="894931" y="468268"/>
                  <a:pt x="926681" y="515893"/>
                </a:cubicBezTo>
                <a:cubicBezTo>
                  <a:pt x="957714" y="562442"/>
                  <a:pt x="1142324" y="523484"/>
                  <a:pt x="1156430" y="516157"/>
                </a:cubicBezTo>
                <a:cubicBezTo>
                  <a:pt x="1170536" y="508830"/>
                  <a:pt x="1144580" y="505226"/>
                  <a:pt x="1204233" y="505226"/>
                </a:cubicBezTo>
                <a:cubicBezTo>
                  <a:pt x="1263886" y="505226"/>
                  <a:pt x="1312245" y="547954"/>
                  <a:pt x="1312245" y="600661"/>
                </a:cubicBezTo>
                <a:cubicBezTo>
                  <a:pt x="1312245" y="636591"/>
                  <a:pt x="1289773" y="667884"/>
                  <a:pt x="1255859" y="682305"/>
                </a:cubicBezTo>
                <a:cubicBezTo>
                  <a:pt x="1307887" y="690649"/>
                  <a:pt x="1347199" y="750119"/>
                  <a:pt x="1347199" y="821833"/>
                </a:cubicBezTo>
                <a:cubicBezTo>
                  <a:pt x="1347199" y="877240"/>
                  <a:pt x="1323733" y="925338"/>
                  <a:pt x="1287879" y="946784"/>
                </a:cubicBezTo>
                <a:cubicBezTo>
                  <a:pt x="1323985" y="965771"/>
                  <a:pt x="1347199" y="1002419"/>
                  <a:pt x="1347199" y="1044145"/>
                </a:cubicBezTo>
                <a:cubicBezTo>
                  <a:pt x="1347199" y="1109059"/>
                  <a:pt x="1291016" y="1161682"/>
                  <a:pt x="1221710" y="1161682"/>
                </a:cubicBezTo>
                <a:lnTo>
                  <a:pt x="1208050" y="1159099"/>
                </a:lnTo>
                <a:lnTo>
                  <a:pt x="1206209" y="1164083"/>
                </a:lnTo>
                <a:cubicBezTo>
                  <a:pt x="1280219" y="1168308"/>
                  <a:pt x="1309099" y="1204571"/>
                  <a:pt x="1309099" y="1260169"/>
                </a:cubicBezTo>
                <a:cubicBezTo>
                  <a:pt x="1309099" y="1309684"/>
                  <a:pt x="1283217" y="1357979"/>
                  <a:pt x="1227150" y="1370708"/>
                </a:cubicBezTo>
                <a:cubicBezTo>
                  <a:pt x="1200466" y="1371418"/>
                  <a:pt x="1155309" y="1372682"/>
                  <a:pt x="1155325" y="1372596"/>
                </a:cubicBezTo>
                <a:lnTo>
                  <a:pt x="1158382" y="1373047"/>
                </a:lnTo>
                <a:cubicBezTo>
                  <a:pt x="1157359" y="1373079"/>
                  <a:pt x="1156325" y="1373111"/>
                  <a:pt x="1155281" y="1373143"/>
                </a:cubicBezTo>
                <a:cubicBezTo>
                  <a:pt x="950534" y="1379443"/>
                  <a:pt x="989545" y="1441995"/>
                  <a:pt x="546817" y="1393296"/>
                </a:cubicBezTo>
                <a:cubicBezTo>
                  <a:pt x="389865" y="1251144"/>
                  <a:pt x="362356" y="995618"/>
                  <a:pt x="363537" y="738747"/>
                </a:cubicBezTo>
                <a:lnTo>
                  <a:pt x="361095" y="739354"/>
                </a:lnTo>
                <a:cubicBezTo>
                  <a:pt x="360325" y="999793"/>
                  <a:pt x="389144" y="1257448"/>
                  <a:pt x="544248" y="1401526"/>
                </a:cubicBezTo>
                <a:cubicBezTo>
                  <a:pt x="540658" y="1401202"/>
                  <a:pt x="537045" y="1400791"/>
                  <a:pt x="533400" y="1400372"/>
                </a:cubicBezTo>
                <a:lnTo>
                  <a:pt x="314325" y="1459054"/>
                </a:lnTo>
                <a:cubicBezTo>
                  <a:pt x="9525" y="1139565"/>
                  <a:pt x="104775" y="1015681"/>
                  <a:pt x="0" y="793995"/>
                </a:cubicBezTo>
                <a:cubicBezTo>
                  <a:pt x="114337" y="780704"/>
                  <a:pt x="250661" y="762145"/>
                  <a:pt x="360781" y="729222"/>
                </a:cubicBezTo>
                <a:lnTo>
                  <a:pt x="361060" y="738198"/>
                </a:lnTo>
                <a:cubicBezTo>
                  <a:pt x="414695" y="725986"/>
                  <a:pt x="461917" y="708512"/>
                  <a:pt x="498056" y="687343"/>
                </a:cubicBezTo>
                <a:cubicBezTo>
                  <a:pt x="609181" y="622256"/>
                  <a:pt x="621881" y="496843"/>
                  <a:pt x="669506" y="411118"/>
                </a:cubicBezTo>
                <a:cubicBezTo>
                  <a:pt x="717131" y="325393"/>
                  <a:pt x="755231" y="241255"/>
                  <a:pt x="783806" y="172993"/>
                </a:cubicBezTo>
                <a:cubicBezTo>
                  <a:pt x="812381" y="104731"/>
                  <a:pt x="780631" y="20593"/>
                  <a:pt x="840956" y="1543"/>
                </a:cubicBezTo>
                <a:close/>
              </a:path>
            </a:pathLst>
          </a:custGeom>
          <a:solidFill>
            <a:srgbClr val="C0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2421186" y="1275606"/>
            <a:ext cx="0" cy="170465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05598" y="1275606"/>
            <a:ext cx="0" cy="170465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990011" y="1275606"/>
            <a:ext cx="0" cy="170465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文本框 23"/>
          <p:cNvSpPr txBox="1"/>
          <p:nvPr/>
        </p:nvSpPr>
        <p:spPr>
          <a:xfrm>
            <a:off x="2651374" y="1670396"/>
            <a:ext cx="1825625" cy="1015651"/>
          </a:xfrm>
          <a:prstGeom prst="rect">
            <a:avLst/>
          </a:prstGeom>
          <a:noFill/>
        </p:spPr>
        <p:txBody>
          <a:bodyPr lIns="91428" tIns="45714" rIns="91428" bIns="45714">
            <a:spAutoFit/>
          </a:bodyPr>
          <a:lstStyle/>
          <a:p>
            <a:pPr>
              <a:defRPr/>
            </a:pPr>
            <a:r>
              <a:rPr lang="en-US" altLang="zh-CN" sz="32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6328</a:t>
            </a:r>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万</a:t>
            </a:r>
            <a:endParaRPr lang="en-US" altLang="zh-CN"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endParaRPr>
          </a:p>
          <a:p>
            <a:pPr>
              <a:defRPr/>
            </a:pPr>
            <a:r>
              <a:rPr lang="en-US" altLang="zh-CN" sz="2800"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Summer</a:t>
            </a:r>
            <a:endParaRPr lang="zh-CN" altLang="en-US" sz="2800" dirty="0">
              <a:solidFill>
                <a:srgbClr val="C0000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 name="文本框 27"/>
          <p:cNvSpPr txBox="1"/>
          <p:nvPr/>
        </p:nvSpPr>
        <p:spPr>
          <a:xfrm>
            <a:off x="4934199" y="1670396"/>
            <a:ext cx="1825625" cy="1015651"/>
          </a:xfrm>
          <a:prstGeom prst="rect">
            <a:avLst/>
          </a:prstGeom>
          <a:noFill/>
        </p:spPr>
        <p:txBody>
          <a:bodyPr lIns="91428" tIns="45714" rIns="91428" bIns="45714">
            <a:spAutoFit/>
          </a:bodyPr>
          <a:lstStyle/>
          <a:p>
            <a:pPr>
              <a:defRPr/>
            </a:pPr>
            <a:r>
              <a:rPr lang="en-US" altLang="zh-CN" sz="32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5622</a:t>
            </a:r>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万</a:t>
            </a:r>
            <a:endParaRPr lang="en-US" altLang="zh-CN"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endParaRPr>
          </a:p>
          <a:p>
            <a:pPr>
              <a:defRPr/>
            </a:pPr>
            <a:r>
              <a:rPr lang="en-US" altLang="zh-CN" sz="2800"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Autumn</a:t>
            </a:r>
            <a:endParaRPr lang="zh-CN" altLang="en-US" sz="2800" dirty="0">
              <a:solidFill>
                <a:srgbClr val="C0000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1" name="文本框 29"/>
          <p:cNvSpPr txBox="1"/>
          <p:nvPr/>
        </p:nvSpPr>
        <p:spPr>
          <a:xfrm>
            <a:off x="7242424" y="1670396"/>
            <a:ext cx="1827213" cy="1015651"/>
          </a:xfrm>
          <a:prstGeom prst="rect">
            <a:avLst/>
          </a:prstGeom>
          <a:noFill/>
        </p:spPr>
        <p:txBody>
          <a:bodyPr lIns="91428" tIns="45714" rIns="91428" bIns="45714">
            <a:spAutoFit/>
          </a:bodyPr>
          <a:lstStyle/>
          <a:p>
            <a:pPr>
              <a:defRPr/>
            </a:pPr>
            <a:r>
              <a:rPr lang="en-US" altLang="zh-CN" sz="32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4940</a:t>
            </a:r>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万</a:t>
            </a:r>
            <a:endParaRPr lang="en-US" altLang="zh-CN"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endParaRPr>
          </a:p>
          <a:p>
            <a:pPr>
              <a:defRPr/>
            </a:pPr>
            <a:r>
              <a:rPr lang="en-US" altLang="zh-CN" sz="2800"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Winter</a:t>
            </a:r>
            <a:endParaRPr lang="zh-CN" altLang="en-US" sz="2800" dirty="0">
              <a:solidFill>
                <a:srgbClr val="C0000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2" name="KSO_GI1"/>
          <p:cNvSpPr/>
          <p:nvPr/>
        </p:nvSpPr>
        <p:spPr bwMode="auto">
          <a:xfrm>
            <a:off x="617539" y="3388072"/>
            <a:ext cx="7908925" cy="163195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28" tIns="0" rIns="91428" bIns="0" anchor="ctr"/>
          <a:lstStyle/>
          <a:p>
            <a:pPr>
              <a:lnSpc>
                <a:spcPct val="150000"/>
              </a:lnSpc>
              <a:defRPr/>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2017</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年全省零售业销售额实现持续快速增长，同比增长</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15.8%</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。分业态看，购物中心、大型超市、百货店、便利店商品销售都有所增长，其中便利店的销售额增长接近</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。特别是进入第二季度后，大型零售企业销售回升态势明显，第二季度销售额首次突破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6000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万大关。</a:t>
            </a:r>
          </a:p>
        </p:txBody>
      </p:sp>
      <p:sp>
        <p:nvSpPr>
          <p:cNvPr id="13" name="KSO_GT2"/>
          <p:cNvSpPr>
            <a:spLocks noChangeArrowheads="1"/>
          </p:cNvSpPr>
          <p:nvPr/>
        </p:nvSpPr>
        <p:spPr bwMode="auto">
          <a:xfrm>
            <a:off x="5026026" y="3005882"/>
            <a:ext cx="37623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0" rIns="91428" bIns="0" anchor="ctr"/>
          <a:lstStyle/>
          <a:p>
            <a:pPr algn="ctr">
              <a:lnSpc>
                <a:spcPct val="120000"/>
              </a:lnSpc>
              <a:defRPr/>
            </a:pPr>
            <a:r>
              <a:rPr lang="zh-CN" altLang="en-US" sz="2400" kern="0" dirty="0">
                <a:solidFill>
                  <a:srgbClr val="C00000"/>
                </a:solidFill>
                <a:latin typeface="微软雅黑" panose="020B0503020204020204" pitchFamily="34" charset="-122"/>
                <a:ea typeface="微软雅黑" panose="020B0503020204020204" pitchFamily="34" charset="-122"/>
              </a:rPr>
              <a:t>第二季度份资产分析</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par>
                          <p:cTn id="48" fill="hold">
                            <p:stCondLst>
                              <p:cond delay="4500"/>
                            </p:stCondLst>
                            <p:childTnLst>
                              <p:par>
                                <p:cTn id="49" presetID="16" presetClass="entr" presetSubtype="21"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wipe(up)">
                                      <p:cBhvr>
                                        <p:cTn id="61" dur="1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4" grpId="0"/>
      <p:bldP spid="5" grpId="0" animBg="1"/>
      <p:bldP spid="9" grpId="0"/>
      <p:bldP spid="10"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grpSp>
        <p:nvGrpSpPr>
          <p:cNvPr id="12" name="组合 11"/>
          <p:cNvGrpSpPr/>
          <p:nvPr/>
        </p:nvGrpSpPr>
        <p:grpSpPr>
          <a:xfrm>
            <a:off x="827584" y="3149701"/>
            <a:ext cx="1943101" cy="242888"/>
            <a:chOff x="865188" y="3173686"/>
            <a:chExt cx="1943101" cy="242888"/>
          </a:xfrm>
          <a:solidFill>
            <a:srgbClr val="C00000"/>
          </a:solidFill>
        </p:grpSpPr>
        <p:sp>
          <p:nvSpPr>
            <p:cNvPr id="13" name="Freeform 378"/>
            <p:cNvSpPr/>
            <p:nvPr/>
          </p:nvSpPr>
          <p:spPr bwMode="auto">
            <a:xfrm>
              <a:off x="865188" y="3173686"/>
              <a:ext cx="1421408" cy="24288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sp>
          <p:nvSpPr>
            <p:cNvPr id="15" name="Freeform 379"/>
            <p:cNvSpPr/>
            <p:nvPr/>
          </p:nvSpPr>
          <p:spPr bwMode="auto">
            <a:xfrm>
              <a:off x="1847851" y="3173686"/>
              <a:ext cx="960438" cy="24288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grpSp>
        <p:nvGrpSpPr>
          <p:cNvPr id="16" name="组合 15"/>
          <p:cNvGrpSpPr/>
          <p:nvPr/>
        </p:nvGrpSpPr>
        <p:grpSpPr>
          <a:xfrm>
            <a:off x="2650034" y="3149701"/>
            <a:ext cx="2692401" cy="242888"/>
            <a:chOff x="2687638" y="3173686"/>
            <a:chExt cx="2692401" cy="242888"/>
          </a:xfrm>
          <a:solidFill>
            <a:srgbClr val="C00000"/>
          </a:solidFill>
        </p:grpSpPr>
        <p:sp>
          <p:nvSpPr>
            <p:cNvPr id="17" name="Freeform 380"/>
            <p:cNvSpPr/>
            <p:nvPr/>
          </p:nvSpPr>
          <p:spPr bwMode="auto">
            <a:xfrm>
              <a:off x="2687638" y="3173686"/>
              <a:ext cx="1919288"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sp>
          <p:nvSpPr>
            <p:cNvPr id="18" name="Freeform 381"/>
            <p:cNvSpPr/>
            <p:nvPr/>
          </p:nvSpPr>
          <p:spPr bwMode="auto">
            <a:xfrm>
              <a:off x="3832226" y="3173686"/>
              <a:ext cx="1547813"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sp>
        <p:nvSpPr>
          <p:cNvPr id="19" name="Freeform 382"/>
          <p:cNvSpPr/>
          <p:nvPr/>
        </p:nvSpPr>
        <p:spPr bwMode="auto">
          <a:xfrm>
            <a:off x="5196384" y="3149701"/>
            <a:ext cx="2938462" cy="24288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C00000"/>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nvGrpSpPr>
          <p:cNvPr id="20" name="组合 19"/>
          <p:cNvGrpSpPr/>
          <p:nvPr/>
        </p:nvGrpSpPr>
        <p:grpSpPr>
          <a:xfrm>
            <a:off x="6527502" y="3010001"/>
            <a:ext cx="525463" cy="522288"/>
            <a:chOff x="6635751" y="3033986"/>
            <a:chExt cx="525463" cy="522288"/>
          </a:xfrm>
        </p:grpSpPr>
        <p:sp>
          <p:nvSpPr>
            <p:cNvPr id="21" name="Oval 414"/>
            <p:cNvSpPr>
              <a:spLocks noChangeArrowheads="1"/>
            </p:cNvSpPr>
            <p:nvPr/>
          </p:nvSpPr>
          <p:spPr bwMode="auto">
            <a:xfrm>
              <a:off x="6635751" y="3033986"/>
              <a:ext cx="525463" cy="522288"/>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22" name="Oval 415"/>
            <p:cNvSpPr>
              <a:spLocks noChangeArrowheads="1"/>
            </p:cNvSpPr>
            <p:nvPr/>
          </p:nvSpPr>
          <p:spPr bwMode="auto">
            <a:xfrm>
              <a:off x="6789738" y="3187974"/>
              <a:ext cx="217488" cy="214313"/>
            </a:xfrm>
            <a:prstGeom prst="ellipse">
              <a:avLst/>
            </a:prstGeom>
            <a:solidFill>
              <a:schemeClr val="bg1"/>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grpSp>
        <p:nvGrpSpPr>
          <p:cNvPr id="23" name="组合 22"/>
          <p:cNvGrpSpPr/>
          <p:nvPr/>
        </p:nvGrpSpPr>
        <p:grpSpPr>
          <a:xfrm>
            <a:off x="4045447" y="3010001"/>
            <a:ext cx="523875" cy="522288"/>
            <a:chOff x="4083051" y="3033986"/>
            <a:chExt cx="523875" cy="522288"/>
          </a:xfrm>
        </p:grpSpPr>
        <p:sp>
          <p:nvSpPr>
            <p:cNvPr id="24" name="Oval 416"/>
            <p:cNvSpPr>
              <a:spLocks noChangeArrowheads="1"/>
            </p:cNvSpPr>
            <p:nvPr/>
          </p:nvSpPr>
          <p:spPr bwMode="auto">
            <a:xfrm>
              <a:off x="4083051" y="3033986"/>
              <a:ext cx="523875" cy="522288"/>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25" name="Oval 417"/>
            <p:cNvSpPr>
              <a:spLocks noChangeArrowheads="1"/>
            </p:cNvSpPr>
            <p:nvPr/>
          </p:nvSpPr>
          <p:spPr bwMode="auto">
            <a:xfrm>
              <a:off x="4237038" y="3187974"/>
              <a:ext cx="217488" cy="214313"/>
            </a:xfrm>
            <a:prstGeom prst="ellipse">
              <a:avLst/>
            </a:prstGeom>
            <a:solidFill>
              <a:schemeClr val="bg1"/>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grpSp>
        <p:nvGrpSpPr>
          <p:cNvPr id="26" name="组合 25"/>
          <p:cNvGrpSpPr/>
          <p:nvPr/>
        </p:nvGrpSpPr>
        <p:grpSpPr>
          <a:xfrm>
            <a:off x="1530847" y="3010001"/>
            <a:ext cx="523875" cy="522288"/>
            <a:chOff x="1568451" y="3033986"/>
            <a:chExt cx="523875" cy="522288"/>
          </a:xfrm>
        </p:grpSpPr>
        <p:sp>
          <p:nvSpPr>
            <p:cNvPr id="27" name="Oval 416"/>
            <p:cNvSpPr>
              <a:spLocks noChangeArrowheads="1"/>
            </p:cNvSpPr>
            <p:nvPr/>
          </p:nvSpPr>
          <p:spPr bwMode="auto">
            <a:xfrm>
              <a:off x="1568451" y="3033986"/>
              <a:ext cx="523875" cy="522288"/>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28" name="Oval 417"/>
            <p:cNvSpPr>
              <a:spLocks noChangeArrowheads="1"/>
            </p:cNvSpPr>
            <p:nvPr/>
          </p:nvSpPr>
          <p:spPr bwMode="auto">
            <a:xfrm>
              <a:off x="1722438" y="3187974"/>
              <a:ext cx="217488" cy="214313"/>
            </a:xfrm>
            <a:prstGeom prst="ellipse">
              <a:avLst/>
            </a:prstGeom>
            <a:solidFill>
              <a:schemeClr val="bg1"/>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sp>
        <p:nvSpPr>
          <p:cNvPr id="29" name="TextBox 692"/>
          <p:cNvSpPr txBox="1"/>
          <p:nvPr/>
        </p:nvSpPr>
        <p:spPr bwMode="auto">
          <a:xfrm>
            <a:off x="951201" y="3818533"/>
            <a:ext cx="2595582"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4400" spc="3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0" name="矩形 1"/>
          <p:cNvSpPr>
            <a:spLocks noChangeArrowheads="1"/>
          </p:cNvSpPr>
          <p:nvPr/>
        </p:nvSpPr>
        <p:spPr bwMode="auto">
          <a:xfrm>
            <a:off x="3400649" y="3916536"/>
            <a:ext cx="47341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latin typeface="微软雅黑" panose="020B0503020204020204" pitchFamily="34" charset="-122"/>
                <a:ea typeface="微软雅黑" panose="020B0503020204020204" pitchFamily="34" charset="-122"/>
              </a:rPr>
              <a:t>点击添加文字内容信息点击添加文字内容信息点击添加文字内容信息点击添加文字内容信息点击添加文字内容信息点击添加文字内容信息点击添加文字内容信息点击添加文字内容信息点击添加文字内容信息。</a:t>
            </a:r>
          </a:p>
        </p:txBody>
      </p:sp>
      <p:grpSp>
        <p:nvGrpSpPr>
          <p:cNvPr id="31" name="组合 30"/>
          <p:cNvGrpSpPr/>
          <p:nvPr/>
        </p:nvGrpSpPr>
        <p:grpSpPr>
          <a:xfrm>
            <a:off x="1848347" y="1179613"/>
            <a:ext cx="1761331" cy="1722438"/>
            <a:chOff x="1885951" y="1203598"/>
            <a:chExt cx="1761331" cy="1722438"/>
          </a:xfrm>
        </p:grpSpPr>
        <p:sp>
          <p:nvSpPr>
            <p:cNvPr id="32" name="Freeform 5"/>
            <p:cNvSpPr/>
            <p:nvPr/>
          </p:nvSpPr>
          <p:spPr bwMode="auto">
            <a:xfrm>
              <a:off x="1885951" y="1203598"/>
              <a:ext cx="1704975" cy="1722438"/>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C00000"/>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33" name="TextBox 692"/>
            <p:cNvSpPr txBox="1"/>
            <p:nvPr/>
          </p:nvSpPr>
          <p:spPr bwMode="auto">
            <a:xfrm>
              <a:off x="20496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4" name="矩形 1"/>
            <p:cNvSpPr>
              <a:spLocks noChangeArrowheads="1"/>
            </p:cNvSpPr>
            <p:nvPr/>
          </p:nvSpPr>
          <p:spPr bwMode="auto">
            <a:xfrm>
              <a:off x="1950173" y="2021133"/>
              <a:ext cx="169710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p:txBody>
        </p:sp>
        <p:cxnSp>
          <p:nvCxnSpPr>
            <p:cNvPr id="35" name="直接连接符 34"/>
            <p:cNvCxnSpPr/>
            <p:nvPr/>
          </p:nvCxnSpPr>
          <p:spPr>
            <a:xfrm>
              <a:off x="2034376" y="1965577"/>
              <a:ext cx="1388637" cy="0"/>
            </a:xfrm>
            <a:prstGeom prst="line">
              <a:avLst/>
            </a:prstGeom>
            <a:noFill/>
            <a:ln w="9525" cap="flat" cmpd="sng" algn="ctr">
              <a:solidFill>
                <a:sysClr val="window" lastClr="FFFFFF"/>
              </a:solidFill>
              <a:prstDash val="solid"/>
            </a:ln>
            <a:effectLst/>
          </p:spPr>
        </p:cxnSp>
      </p:grpSp>
      <p:grpSp>
        <p:nvGrpSpPr>
          <p:cNvPr id="36" name="组合 35"/>
          <p:cNvGrpSpPr/>
          <p:nvPr/>
        </p:nvGrpSpPr>
        <p:grpSpPr>
          <a:xfrm>
            <a:off x="4139110" y="1220888"/>
            <a:ext cx="1709738" cy="1722438"/>
            <a:chOff x="4176714" y="1244873"/>
            <a:chExt cx="1709738" cy="1722438"/>
          </a:xfrm>
        </p:grpSpPr>
        <p:sp>
          <p:nvSpPr>
            <p:cNvPr id="37" name="Freeform 6"/>
            <p:cNvSpPr/>
            <p:nvPr/>
          </p:nvSpPr>
          <p:spPr bwMode="auto">
            <a:xfrm>
              <a:off x="4176714" y="1244873"/>
              <a:ext cx="1709738" cy="1722438"/>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C00000"/>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38" name="TextBox 692"/>
            <p:cNvSpPr txBox="1"/>
            <p:nvPr/>
          </p:nvSpPr>
          <p:spPr bwMode="auto">
            <a:xfrm>
              <a:off x="43356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9" name="矩形 1"/>
            <p:cNvSpPr>
              <a:spLocks noChangeArrowheads="1"/>
            </p:cNvSpPr>
            <p:nvPr/>
          </p:nvSpPr>
          <p:spPr bwMode="auto">
            <a:xfrm>
              <a:off x="4236173" y="2021133"/>
              <a:ext cx="165027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p:txBody>
        </p:sp>
        <p:cxnSp>
          <p:nvCxnSpPr>
            <p:cNvPr id="40" name="直接连接符 39"/>
            <p:cNvCxnSpPr/>
            <p:nvPr/>
          </p:nvCxnSpPr>
          <p:spPr>
            <a:xfrm>
              <a:off x="4312756" y="1965577"/>
              <a:ext cx="1388637" cy="0"/>
            </a:xfrm>
            <a:prstGeom prst="line">
              <a:avLst/>
            </a:prstGeom>
            <a:noFill/>
            <a:ln w="9525" cap="flat" cmpd="sng" algn="ctr">
              <a:solidFill>
                <a:sysClr val="window" lastClr="FFFFFF"/>
              </a:solidFill>
              <a:prstDash val="solid"/>
            </a:ln>
            <a:effectLst/>
          </p:spPr>
        </p:cxnSp>
      </p:grpSp>
      <p:grpSp>
        <p:nvGrpSpPr>
          <p:cNvPr id="41" name="组合 40"/>
          <p:cNvGrpSpPr/>
          <p:nvPr/>
        </p:nvGrpSpPr>
        <p:grpSpPr>
          <a:xfrm>
            <a:off x="6531472" y="1198663"/>
            <a:ext cx="1781746" cy="1725613"/>
            <a:chOff x="6569076" y="1222648"/>
            <a:chExt cx="1781746" cy="1725613"/>
          </a:xfrm>
        </p:grpSpPr>
        <p:sp>
          <p:nvSpPr>
            <p:cNvPr id="42" name="Freeform 7"/>
            <p:cNvSpPr/>
            <p:nvPr/>
          </p:nvSpPr>
          <p:spPr bwMode="auto">
            <a:xfrm>
              <a:off x="6569076" y="1222648"/>
              <a:ext cx="1709738" cy="1725613"/>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C00000"/>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43" name="TextBox 692"/>
            <p:cNvSpPr txBox="1"/>
            <p:nvPr/>
          </p:nvSpPr>
          <p:spPr bwMode="auto">
            <a:xfrm>
              <a:off x="67359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44" name="矩形 1"/>
            <p:cNvSpPr>
              <a:spLocks noChangeArrowheads="1"/>
            </p:cNvSpPr>
            <p:nvPr/>
          </p:nvSpPr>
          <p:spPr bwMode="auto">
            <a:xfrm>
              <a:off x="6636473" y="2021133"/>
              <a:ext cx="171434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p:txBody>
        </p:sp>
        <p:cxnSp>
          <p:nvCxnSpPr>
            <p:cNvPr id="45" name="直接连接符 44"/>
            <p:cNvCxnSpPr/>
            <p:nvPr/>
          </p:nvCxnSpPr>
          <p:spPr>
            <a:xfrm>
              <a:off x="6697816" y="1965577"/>
              <a:ext cx="1388637" cy="0"/>
            </a:xfrm>
            <a:prstGeom prst="line">
              <a:avLst/>
            </a:prstGeom>
            <a:noFill/>
            <a:ln w="9525" cap="flat" cmpd="sng" algn="ctr">
              <a:solidFill>
                <a:sysClr val="window" lastClr="FFFFFF"/>
              </a:solidFill>
              <a:prstDash val="solid"/>
            </a:ln>
            <a:effectLst/>
          </p:spPr>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200" fill="hold"/>
                                            <p:tgtEl>
                                              <p:spTgt spid="26"/>
                                            </p:tgtEl>
                                            <p:attrNameLst>
                                              <p:attrName>ppt_w</p:attrName>
                                            </p:attrNameLst>
                                          </p:cBhvr>
                                          <p:tavLst>
                                            <p:tav tm="0">
                                              <p:val>
                                                <p:fltVal val="0"/>
                                              </p:val>
                                            </p:tav>
                                            <p:tav tm="100000">
                                              <p:val>
                                                <p:strVal val="#ppt_w"/>
                                              </p:val>
                                            </p:tav>
                                          </p:tavLst>
                                        </p:anim>
                                        <p:anim calcmode="lin" valueType="num">
                                          <p:cBhvr>
                                            <p:cTn id="16" dur="200" fill="hold"/>
                                            <p:tgtEl>
                                              <p:spTgt spid="26"/>
                                            </p:tgtEl>
                                            <p:attrNameLst>
                                              <p:attrName>ppt_h</p:attrName>
                                            </p:attrNameLst>
                                          </p:cBhvr>
                                          <p:tavLst>
                                            <p:tav tm="0">
                                              <p:val>
                                                <p:fltVal val="0"/>
                                              </p:val>
                                            </p:tav>
                                            <p:tav tm="100000">
                                              <p:val>
                                                <p:strVal val="#ppt_h"/>
                                              </p:val>
                                            </p:tav>
                                          </p:tavLst>
                                        </p:anim>
                                        <p:animEffect transition="in" filter="fade">
                                          <p:cBhvr>
                                            <p:cTn id="17" dur="200"/>
                                            <p:tgtEl>
                                              <p:spTgt spid="26"/>
                                            </p:tgtEl>
                                          </p:cBhvr>
                                        </p:animEffect>
                                      </p:childTnLst>
                                    </p:cTn>
                                  </p:par>
                                  <p:par>
                                    <p:cTn id="18" presetID="6" presetClass="emph" presetSubtype="0" autoRev="1" fill="hold" nodeType="withEffect">
                                      <p:stCondLst>
                                        <p:cond delay="200"/>
                                      </p:stCondLst>
                                      <p:childTnLst>
                                        <p:animScale>
                                          <p:cBhvr>
                                            <p:cTn id="19" dur="100" fill="hold"/>
                                            <p:tgtEl>
                                              <p:spTgt spid="26"/>
                                            </p:tgtEl>
                                          </p:cBhvr>
                                          <p:by x="130000" y="130000"/>
                                        </p:animScale>
                                      </p:childTnLst>
                                    </p:cTn>
                                  </p:par>
                                </p:childTnLst>
                              </p:cTn>
                            </p:par>
                            <p:par>
                              <p:cTn id="20" fill="hold">
                                <p:stCondLst>
                                  <p:cond delay="1500"/>
                                </p:stCondLst>
                                <p:childTnLst>
                                  <p:par>
                                    <p:cTn id="21" presetID="2" presetClass="entr" presetSubtype="8" fill="hold" nodeType="afterEffect" p14:presetBounceEnd="63000">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14:bounceEnd="63000">
                                          <p:cBhvr additive="base">
                                            <p:cTn id="23" dur="300" fill="hold"/>
                                            <p:tgtEl>
                                              <p:spTgt spid="31"/>
                                            </p:tgtEl>
                                            <p:attrNameLst>
                                              <p:attrName>ppt_x</p:attrName>
                                            </p:attrNameLst>
                                          </p:cBhvr>
                                          <p:tavLst>
                                            <p:tav tm="0">
                                              <p:val>
                                                <p:strVal val="0-#ppt_w/2"/>
                                              </p:val>
                                            </p:tav>
                                            <p:tav tm="100000">
                                              <p:val>
                                                <p:strVal val="#ppt_x"/>
                                              </p:val>
                                            </p:tav>
                                          </p:tavLst>
                                        </p:anim>
                                        <p:anim calcmode="lin" valueType="num" p14:bounceEnd="63000">
                                          <p:cBhvr additive="base">
                                            <p:cTn id="24" dur="3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200" fill="hold"/>
                                            <p:tgtEl>
                                              <p:spTgt spid="23"/>
                                            </p:tgtEl>
                                            <p:attrNameLst>
                                              <p:attrName>ppt_w</p:attrName>
                                            </p:attrNameLst>
                                          </p:cBhvr>
                                          <p:tavLst>
                                            <p:tav tm="0">
                                              <p:val>
                                                <p:fltVal val="0"/>
                                              </p:val>
                                            </p:tav>
                                            <p:tav tm="100000">
                                              <p:val>
                                                <p:strVal val="#ppt_w"/>
                                              </p:val>
                                            </p:tav>
                                          </p:tavLst>
                                        </p:anim>
                                        <p:anim calcmode="lin" valueType="num">
                                          <p:cBhvr>
                                            <p:cTn id="33" dur="200" fill="hold"/>
                                            <p:tgtEl>
                                              <p:spTgt spid="23"/>
                                            </p:tgtEl>
                                            <p:attrNameLst>
                                              <p:attrName>ppt_h</p:attrName>
                                            </p:attrNameLst>
                                          </p:cBhvr>
                                          <p:tavLst>
                                            <p:tav tm="0">
                                              <p:val>
                                                <p:fltVal val="0"/>
                                              </p:val>
                                            </p:tav>
                                            <p:tav tm="100000">
                                              <p:val>
                                                <p:strVal val="#ppt_h"/>
                                              </p:val>
                                            </p:tav>
                                          </p:tavLst>
                                        </p:anim>
                                        <p:animEffect transition="in" filter="fade">
                                          <p:cBhvr>
                                            <p:cTn id="34" dur="200"/>
                                            <p:tgtEl>
                                              <p:spTgt spid="23"/>
                                            </p:tgtEl>
                                          </p:cBhvr>
                                        </p:animEffect>
                                      </p:childTnLst>
                                    </p:cTn>
                                  </p:par>
                                  <p:par>
                                    <p:cTn id="35" presetID="6" presetClass="emph" presetSubtype="0" autoRev="1" fill="hold" nodeType="withEffect">
                                      <p:stCondLst>
                                        <p:cond delay="200"/>
                                      </p:stCondLst>
                                      <p:childTnLst>
                                        <p:animScale>
                                          <p:cBhvr>
                                            <p:cTn id="36" dur="100" fill="hold"/>
                                            <p:tgtEl>
                                              <p:spTgt spid="23"/>
                                            </p:tgtEl>
                                          </p:cBhvr>
                                          <p:by x="130000" y="130000"/>
                                        </p:animScale>
                                      </p:childTnLst>
                                    </p:cTn>
                                  </p:par>
                                </p:childTnLst>
                              </p:cTn>
                            </p:par>
                            <p:par>
                              <p:cTn id="37" fill="hold">
                                <p:stCondLst>
                                  <p:cond delay="3000"/>
                                </p:stCondLst>
                                <p:childTnLst>
                                  <p:par>
                                    <p:cTn id="38" presetID="2" presetClass="entr" presetSubtype="8" fill="hold" nodeType="afterEffect" p14:presetBounceEnd="63000">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14:bounceEnd="63000">
                                          <p:cBhvr additive="base">
                                            <p:cTn id="40" dur="300" fill="hold"/>
                                            <p:tgtEl>
                                              <p:spTgt spid="36"/>
                                            </p:tgtEl>
                                            <p:attrNameLst>
                                              <p:attrName>ppt_x</p:attrName>
                                            </p:attrNameLst>
                                          </p:cBhvr>
                                          <p:tavLst>
                                            <p:tav tm="0">
                                              <p:val>
                                                <p:strVal val="0-#ppt_w/2"/>
                                              </p:val>
                                            </p:tav>
                                            <p:tav tm="100000">
                                              <p:val>
                                                <p:strVal val="#ppt_x"/>
                                              </p:val>
                                            </p:tav>
                                          </p:tavLst>
                                        </p:anim>
                                        <p:anim calcmode="lin" valueType="num" p14:bounceEnd="63000">
                                          <p:cBhvr additive="base">
                                            <p:cTn id="41" dur="3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200" fill="hold"/>
                                            <p:tgtEl>
                                              <p:spTgt spid="20"/>
                                            </p:tgtEl>
                                            <p:attrNameLst>
                                              <p:attrName>ppt_w</p:attrName>
                                            </p:attrNameLst>
                                          </p:cBhvr>
                                          <p:tavLst>
                                            <p:tav tm="0">
                                              <p:val>
                                                <p:fltVal val="0"/>
                                              </p:val>
                                            </p:tav>
                                            <p:tav tm="100000">
                                              <p:val>
                                                <p:strVal val="#ppt_w"/>
                                              </p:val>
                                            </p:tav>
                                          </p:tavLst>
                                        </p:anim>
                                        <p:anim calcmode="lin" valueType="num">
                                          <p:cBhvr>
                                            <p:cTn id="50" dur="200" fill="hold"/>
                                            <p:tgtEl>
                                              <p:spTgt spid="20"/>
                                            </p:tgtEl>
                                            <p:attrNameLst>
                                              <p:attrName>ppt_h</p:attrName>
                                            </p:attrNameLst>
                                          </p:cBhvr>
                                          <p:tavLst>
                                            <p:tav tm="0">
                                              <p:val>
                                                <p:fltVal val="0"/>
                                              </p:val>
                                            </p:tav>
                                            <p:tav tm="100000">
                                              <p:val>
                                                <p:strVal val="#ppt_h"/>
                                              </p:val>
                                            </p:tav>
                                          </p:tavLst>
                                        </p:anim>
                                        <p:animEffect transition="in" filter="fade">
                                          <p:cBhvr>
                                            <p:cTn id="51" dur="200"/>
                                            <p:tgtEl>
                                              <p:spTgt spid="20"/>
                                            </p:tgtEl>
                                          </p:cBhvr>
                                        </p:animEffect>
                                      </p:childTnLst>
                                    </p:cTn>
                                  </p:par>
                                  <p:par>
                                    <p:cTn id="52" presetID="6" presetClass="emph" presetSubtype="0" autoRev="1" fill="hold" nodeType="withEffect">
                                      <p:stCondLst>
                                        <p:cond delay="200"/>
                                      </p:stCondLst>
                                      <p:childTnLst>
                                        <p:animScale>
                                          <p:cBhvr>
                                            <p:cTn id="53" dur="100" fill="hold"/>
                                            <p:tgtEl>
                                              <p:spTgt spid="20"/>
                                            </p:tgtEl>
                                          </p:cBhvr>
                                          <p:by x="130000" y="130000"/>
                                        </p:animScale>
                                      </p:childTnLst>
                                    </p:cTn>
                                  </p:par>
                                </p:childTnLst>
                              </p:cTn>
                            </p:par>
                            <p:par>
                              <p:cTn id="54" fill="hold">
                                <p:stCondLst>
                                  <p:cond delay="4500"/>
                                </p:stCondLst>
                                <p:childTnLst>
                                  <p:par>
                                    <p:cTn id="55" presetID="2" presetClass="entr" presetSubtype="8" fill="hold" nodeType="afterEffect" p14:presetBounceEnd="63000">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14:bounceEnd="63000">
                                          <p:cBhvr additive="base">
                                            <p:cTn id="57" dur="300" fill="hold"/>
                                            <p:tgtEl>
                                              <p:spTgt spid="41"/>
                                            </p:tgtEl>
                                            <p:attrNameLst>
                                              <p:attrName>ppt_x</p:attrName>
                                            </p:attrNameLst>
                                          </p:cBhvr>
                                          <p:tavLst>
                                            <p:tav tm="0">
                                              <p:val>
                                                <p:strVal val="0-#ppt_w/2"/>
                                              </p:val>
                                            </p:tav>
                                            <p:tav tm="100000">
                                              <p:val>
                                                <p:strVal val="#ppt_x"/>
                                              </p:val>
                                            </p:tav>
                                          </p:tavLst>
                                        </p:anim>
                                        <p:anim calcmode="lin" valueType="num" p14:bounceEnd="63000">
                                          <p:cBhvr additive="base">
                                            <p:cTn id="58" dur="300" fill="hold"/>
                                            <p:tgtEl>
                                              <p:spTgt spid="41"/>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 presetClass="entr" presetSubtype="8" fill="hold" grpId="0" nodeType="afterEffect" p14:presetBounceEnd="63000">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14:bounceEnd="63000">
                                          <p:cBhvr additive="base">
                                            <p:cTn id="62" dur="300" fill="hold"/>
                                            <p:tgtEl>
                                              <p:spTgt spid="29"/>
                                            </p:tgtEl>
                                            <p:attrNameLst>
                                              <p:attrName>ppt_x</p:attrName>
                                            </p:attrNameLst>
                                          </p:cBhvr>
                                          <p:tavLst>
                                            <p:tav tm="0">
                                              <p:val>
                                                <p:strVal val="0-#ppt_w/2"/>
                                              </p:val>
                                            </p:tav>
                                            <p:tav tm="100000">
                                              <p:val>
                                                <p:strVal val="#ppt_x"/>
                                              </p:val>
                                            </p:tav>
                                          </p:tavLst>
                                        </p:anim>
                                        <p:anim calcmode="lin" valueType="num" p14:bounceEnd="63000">
                                          <p:cBhvr additive="base">
                                            <p:cTn id="63" dur="300" fill="hold"/>
                                            <p:tgtEl>
                                              <p:spTgt spid="29"/>
                                            </p:tgtEl>
                                            <p:attrNameLst>
                                              <p:attrName>ppt_y</p:attrName>
                                            </p:attrNameLst>
                                          </p:cBhvr>
                                          <p:tavLst>
                                            <p:tav tm="0">
                                              <p:val>
                                                <p:strVal val="#ppt_y"/>
                                              </p:val>
                                            </p:tav>
                                            <p:tav tm="100000">
                                              <p:val>
                                                <p:strVal val="#ppt_y"/>
                                              </p:val>
                                            </p:tav>
                                          </p:tavLst>
                                        </p:anim>
                                      </p:childTnLst>
                                    </p:cTn>
                                  </p:par>
                                </p:childTnLst>
                              </p:cTn>
                            </p:par>
                            <p:par>
                              <p:cTn id="64" fill="hold">
                                <p:stCondLst>
                                  <p:cond delay="5500"/>
                                </p:stCondLst>
                                <p:childTnLst>
                                  <p:par>
                                    <p:cTn id="65" presetID="2" presetClass="entr" presetSubtype="2" fill="hold" grpId="0" nodeType="afterEffect" p14:presetBounceEnd="63000">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14:bounceEnd="63000">
                                          <p:cBhvr additive="base">
                                            <p:cTn id="67" dur="300" fill="hold"/>
                                            <p:tgtEl>
                                              <p:spTgt spid="30"/>
                                            </p:tgtEl>
                                            <p:attrNameLst>
                                              <p:attrName>ppt_x</p:attrName>
                                            </p:attrNameLst>
                                          </p:cBhvr>
                                          <p:tavLst>
                                            <p:tav tm="0">
                                              <p:val>
                                                <p:strVal val="1+#ppt_w/2"/>
                                              </p:val>
                                            </p:tav>
                                            <p:tav tm="100000">
                                              <p:val>
                                                <p:strVal val="#ppt_x"/>
                                              </p:val>
                                            </p:tav>
                                          </p:tavLst>
                                        </p:anim>
                                        <p:anim calcmode="lin" valueType="num" p14:bounceEnd="63000">
                                          <p:cBhvr additive="base">
                                            <p:cTn id="68"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200" fill="hold"/>
                                            <p:tgtEl>
                                              <p:spTgt spid="26"/>
                                            </p:tgtEl>
                                            <p:attrNameLst>
                                              <p:attrName>ppt_w</p:attrName>
                                            </p:attrNameLst>
                                          </p:cBhvr>
                                          <p:tavLst>
                                            <p:tav tm="0">
                                              <p:val>
                                                <p:fltVal val="0"/>
                                              </p:val>
                                            </p:tav>
                                            <p:tav tm="100000">
                                              <p:val>
                                                <p:strVal val="#ppt_w"/>
                                              </p:val>
                                            </p:tav>
                                          </p:tavLst>
                                        </p:anim>
                                        <p:anim calcmode="lin" valueType="num">
                                          <p:cBhvr>
                                            <p:cTn id="16" dur="200" fill="hold"/>
                                            <p:tgtEl>
                                              <p:spTgt spid="26"/>
                                            </p:tgtEl>
                                            <p:attrNameLst>
                                              <p:attrName>ppt_h</p:attrName>
                                            </p:attrNameLst>
                                          </p:cBhvr>
                                          <p:tavLst>
                                            <p:tav tm="0">
                                              <p:val>
                                                <p:fltVal val="0"/>
                                              </p:val>
                                            </p:tav>
                                            <p:tav tm="100000">
                                              <p:val>
                                                <p:strVal val="#ppt_h"/>
                                              </p:val>
                                            </p:tav>
                                          </p:tavLst>
                                        </p:anim>
                                        <p:animEffect transition="in" filter="fade">
                                          <p:cBhvr>
                                            <p:cTn id="17" dur="200"/>
                                            <p:tgtEl>
                                              <p:spTgt spid="26"/>
                                            </p:tgtEl>
                                          </p:cBhvr>
                                        </p:animEffect>
                                      </p:childTnLst>
                                    </p:cTn>
                                  </p:par>
                                  <p:par>
                                    <p:cTn id="18" presetID="6" presetClass="emph" presetSubtype="0" autoRev="1" fill="hold" nodeType="withEffect">
                                      <p:stCondLst>
                                        <p:cond delay="200"/>
                                      </p:stCondLst>
                                      <p:childTnLst>
                                        <p:animScale>
                                          <p:cBhvr>
                                            <p:cTn id="19" dur="100" fill="hold"/>
                                            <p:tgtEl>
                                              <p:spTgt spid="26"/>
                                            </p:tgtEl>
                                          </p:cBhvr>
                                          <p:by x="130000" y="130000"/>
                                        </p:animScale>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300" fill="hold"/>
                                            <p:tgtEl>
                                              <p:spTgt spid="31"/>
                                            </p:tgtEl>
                                            <p:attrNameLst>
                                              <p:attrName>ppt_x</p:attrName>
                                            </p:attrNameLst>
                                          </p:cBhvr>
                                          <p:tavLst>
                                            <p:tav tm="0">
                                              <p:val>
                                                <p:strVal val="0-#ppt_w/2"/>
                                              </p:val>
                                            </p:tav>
                                            <p:tav tm="100000">
                                              <p:val>
                                                <p:strVal val="#ppt_x"/>
                                              </p:val>
                                            </p:tav>
                                          </p:tavLst>
                                        </p:anim>
                                        <p:anim calcmode="lin" valueType="num">
                                          <p:cBhvr additive="base">
                                            <p:cTn id="24" dur="3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200" fill="hold"/>
                                            <p:tgtEl>
                                              <p:spTgt spid="23"/>
                                            </p:tgtEl>
                                            <p:attrNameLst>
                                              <p:attrName>ppt_w</p:attrName>
                                            </p:attrNameLst>
                                          </p:cBhvr>
                                          <p:tavLst>
                                            <p:tav tm="0">
                                              <p:val>
                                                <p:fltVal val="0"/>
                                              </p:val>
                                            </p:tav>
                                            <p:tav tm="100000">
                                              <p:val>
                                                <p:strVal val="#ppt_w"/>
                                              </p:val>
                                            </p:tav>
                                          </p:tavLst>
                                        </p:anim>
                                        <p:anim calcmode="lin" valueType="num">
                                          <p:cBhvr>
                                            <p:cTn id="33" dur="200" fill="hold"/>
                                            <p:tgtEl>
                                              <p:spTgt spid="23"/>
                                            </p:tgtEl>
                                            <p:attrNameLst>
                                              <p:attrName>ppt_h</p:attrName>
                                            </p:attrNameLst>
                                          </p:cBhvr>
                                          <p:tavLst>
                                            <p:tav tm="0">
                                              <p:val>
                                                <p:fltVal val="0"/>
                                              </p:val>
                                            </p:tav>
                                            <p:tav tm="100000">
                                              <p:val>
                                                <p:strVal val="#ppt_h"/>
                                              </p:val>
                                            </p:tav>
                                          </p:tavLst>
                                        </p:anim>
                                        <p:animEffect transition="in" filter="fade">
                                          <p:cBhvr>
                                            <p:cTn id="34" dur="200"/>
                                            <p:tgtEl>
                                              <p:spTgt spid="23"/>
                                            </p:tgtEl>
                                          </p:cBhvr>
                                        </p:animEffect>
                                      </p:childTnLst>
                                    </p:cTn>
                                  </p:par>
                                  <p:par>
                                    <p:cTn id="35" presetID="6" presetClass="emph" presetSubtype="0" autoRev="1" fill="hold" nodeType="withEffect">
                                      <p:stCondLst>
                                        <p:cond delay="200"/>
                                      </p:stCondLst>
                                      <p:childTnLst>
                                        <p:animScale>
                                          <p:cBhvr>
                                            <p:cTn id="36" dur="100" fill="hold"/>
                                            <p:tgtEl>
                                              <p:spTgt spid="23"/>
                                            </p:tgtEl>
                                          </p:cBhvr>
                                          <p:by x="130000" y="130000"/>
                                        </p:animScale>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300" fill="hold"/>
                                            <p:tgtEl>
                                              <p:spTgt spid="36"/>
                                            </p:tgtEl>
                                            <p:attrNameLst>
                                              <p:attrName>ppt_x</p:attrName>
                                            </p:attrNameLst>
                                          </p:cBhvr>
                                          <p:tavLst>
                                            <p:tav tm="0">
                                              <p:val>
                                                <p:strVal val="0-#ppt_w/2"/>
                                              </p:val>
                                            </p:tav>
                                            <p:tav tm="100000">
                                              <p:val>
                                                <p:strVal val="#ppt_x"/>
                                              </p:val>
                                            </p:tav>
                                          </p:tavLst>
                                        </p:anim>
                                        <p:anim calcmode="lin" valueType="num">
                                          <p:cBhvr additive="base">
                                            <p:cTn id="41" dur="3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200" fill="hold"/>
                                            <p:tgtEl>
                                              <p:spTgt spid="20"/>
                                            </p:tgtEl>
                                            <p:attrNameLst>
                                              <p:attrName>ppt_w</p:attrName>
                                            </p:attrNameLst>
                                          </p:cBhvr>
                                          <p:tavLst>
                                            <p:tav tm="0">
                                              <p:val>
                                                <p:fltVal val="0"/>
                                              </p:val>
                                            </p:tav>
                                            <p:tav tm="100000">
                                              <p:val>
                                                <p:strVal val="#ppt_w"/>
                                              </p:val>
                                            </p:tav>
                                          </p:tavLst>
                                        </p:anim>
                                        <p:anim calcmode="lin" valueType="num">
                                          <p:cBhvr>
                                            <p:cTn id="50" dur="200" fill="hold"/>
                                            <p:tgtEl>
                                              <p:spTgt spid="20"/>
                                            </p:tgtEl>
                                            <p:attrNameLst>
                                              <p:attrName>ppt_h</p:attrName>
                                            </p:attrNameLst>
                                          </p:cBhvr>
                                          <p:tavLst>
                                            <p:tav tm="0">
                                              <p:val>
                                                <p:fltVal val="0"/>
                                              </p:val>
                                            </p:tav>
                                            <p:tav tm="100000">
                                              <p:val>
                                                <p:strVal val="#ppt_h"/>
                                              </p:val>
                                            </p:tav>
                                          </p:tavLst>
                                        </p:anim>
                                        <p:animEffect transition="in" filter="fade">
                                          <p:cBhvr>
                                            <p:cTn id="51" dur="200"/>
                                            <p:tgtEl>
                                              <p:spTgt spid="20"/>
                                            </p:tgtEl>
                                          </p:cBhvr>
                                        </p:animEffect>
                                      </p:childTnLst>
                                    </p:cTn>
                                  </p:par>
                                  <p:par>
                                    <p:cTn id="52" presetID="6" presetClass="emph" presetSubtype="0" autoRev="1" fill="hold" nodeType="withEffect">
                                      <p:stCondLst>
                                        <p:cond delay="200"/>
                                      </p:stCondLst>
                                      <p:childTnLst>
                                        <p:animScale>
                                          <p:cBhvr>
                                            <p:cTn id="53" dur="100" fill="hold"/>
                                            <p:tgtEl>
                                              <p:spTgt spid="20"/>
                                            </p:tgtEl>
                                          </p:cBhvr>
                                          <p:by x="130000" y="130000"/>
                                        </p:animScale>
                                      </p:childTnLst>
                                    </p:cTn>
                                  </p:par>
                                </p:childTnLst>
                              </p:cTn>
                            </p:par>
                            <p:par>
                              <p:cTn id="54" fill="hold">
                                <p:stCondLst>
                                  <p:cond delay="4500"/>
                                </p:stCondLst>
                                <p:childTnLst>
                                  <p:par>
                                    <p:cTn id="55" presetID="2" presetClass="entr" presetSubtype="8"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300" fill="hold"/>
                                            <p:tgtEl>
                                              <p:spTgt spid="41"/>
                                            </p:tgtEl>
                                            <p:attrNameLst>
                                              <p:attrName>ppt_x</p:attrName>
                                            </p:attrNameLst>
                                          </p:cBhvr>
                                          <p:tavLst>
                                            <p:tav tm="0">
                                              <p:val>
                                                <p:strVal val="0-#ppt_w/2"/>
                                              </p:val>
                                            </p:tav>
                                            <p:tav tm="100000">
                                              <p:val>
                                                <p:strVal val="#ppt_x"/>
                                              </p:val>
                                            </p:tav>
                                          </p:tavLst>
                                        </p:anim>
                                        <p:anim calcmode="lin" valueType="num">
                                          <p:cBhvr additive="base">
                                            <p:cTn id="58" dur="300" fill="hold"/>
                                            <p:tgtEl>
                                              <p:spTgt spid="41"/>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 presetClass="entr" presetSubtype="8"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300" fill="hold"/>
                                            <p:tgtEl>
                                              <p:spTgt spid="29"/>
                                            </p:tgtEl>
                                            <p:attrNameLst>
                                              <p:attrName>ppt_x</p:attrName>
                                            </p:attrNameLst>
                                          </p:cBhvr>
                                          <p:tavLst>
                                            <p:tav tm="0">
                                              <p:val>
                                                <p:strVal val="0-#ppt_w/2"/>
                                              </p:val>
                                            </p:tav>
                                            <p:tav tm="100000">
                                              <p:val>
                                                <p:strVal val="#ppt_x"/>
                                              </p:val>
                                            </p:tav>
                                          </p:tavLst>
                                        </p:anim>
                                        <p:anim calcmode="lin" valueType="num">
                                          <p:cBhvr additive="base">
                                            <p:cTn id="63" dur="300" fill="hold"/>
                                            <p:tgtEl>
                                              <p:spTgt spid="29"/>
                                            </p:tgtEl>
                                            <p:attrNameLst>
                                              <p:attrName>ppt_y</p:attrName>
                                            </p:attrNameLst>
                                          </p:cBhvr>
                                          <p:tavLst>
                                            <p:tav tm="0">
                                              <p:val>
                                                <p:strVal val="#ppt_y"/>
                                              </p:val>
                                            </p:tav>
                                            <p:tav tm="100000">
                                              <p:val>
                                                <p:strVal val="#ppt_y"/>
                                              </p:val>
                                            </p:tav>
                                          </p:tavLst>
                                        </p:anim>
                                      </p:childTnLst>
                                    </p:cTn>
                                  </p:par>
                                </p:childTnLst>
                              </p:cTn>
                            </p:par>
                            <p:par>
                              <p:cTn id="64" fill="hold">
                                <p:stCondLst>
                                  <p:cond delay="5500"/>
                                </p:stCondLst>
                                <p:childTnLst>
                                  <p:par>
                                    <p:cTn id="65" presetID="2" presetClass="entr" presetSubtype="2"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300" fill="hold"/>
                                            <p:tgtEl>
                                              <p:spTgt spid="30"/>
                                            </p:tgtEl>
                                            <p:attrNameLst>
                                              <p:attrName>ppt_x</p:attrName>
                                            </p:attrNameLst>
                                          </p:cBhvr>
                                          <p:tavLst>
                                            <p:tav tm="0">
                                              <p:val>
                                                <p:strVal val="1+#ppt_w/2"/>
                                              </p:val>
                                            </p:tav>
                                            <p:tav tm="100000">
                                              <p:val>
                                                <p:strVal val="#ppt_x"/>
                                              </p:val>
                                            </p:tav>
                                          </p:tavLst>
                                        </p:anim>
                                        <p:anim calcmode="lin" valueType="num">
                                          <p:cBhvr additive="base">
                                            <p:cTn id="68"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9" grpId="0"/>
          <p:bldP spid="3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TextBox 2"/>
          <p:cNvSpPr txBox="1"/>
          <p:nvPr/>
        </p:nvSpPr>
        <p:spPr>
          <a:xfrm>
            <a:off x="7174024" y="3682633"/>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 name="Freeform 11"/>
          <p:cNvSpPr/>
          <p:nvPr/>
        </p:nvSpPr>
        <p:spPr bwMode="auto">
          <a:xfrm>
            <a:off x="4922693" y="1594615"/>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C0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12"/>
          <p:cNvSpPr/>
          <p:nvPr/>
        </p:nvSpPr>
        <p:spPr bwMode="auto">
          <a:xfrm>
            <a:off x="5021724" y="1690741"/>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Oval 13"/>
          <p:cNvSpPr>
            <a:spLocks noChangeArrowheads="1"/>
          </p:cNvSpPr>
          <p:nvPr/>
        </p:nvSpPr>
        <p:spPr bwMode="auto">
          <a:xfrm>
            <a:off x="5169775" y="1838665"/>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108"/>
          <p:cNvSpPr/>
          <p:nvPr/>
        </p:nvSpPr>
        <p:spPr bwMode="auto">
          <a:xfrm rot="16200000">
            <a:off x="3071341" y="1174940"/>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C0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109"/>
          <p:cNvSpPr/>
          <p:nvPr/>
        </p:nvSpPr>
        <p:spPr bwMode="auto">
          <a:xfrm rot="16200000">
            <a:off x="3197849" y="1313027"/>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Oval 110"/>
          <p:cNvSpPr>
            <a:spLocks noChangeArrowheads="1"/>
          </p:cNvSpPr>
          <p:nvPr/>
        </p:nvSpPr>
        <p:spPr bwMode="auto">
          <a:xfrm rot="16200000">
            <a:off x="3390213" y="1506960"/>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20"/>
          <p:cNvSpPr/>
          <p:nvPr/>
        </p:nvSpPr>
        <p:spPr bwMode="auto">
          <a:xfrm flipV="1">
            <a:off x="4922694" y="3027793"/>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C0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Freeform 121"/>
          <p:cNvSpPr/>
          <p:nvPr/>
        </p:nvSpPr>
        <p:spPr bwMode="auto">
          <a:xfrm flipV="1">
            <a:off x="5071611" y="3189787"/>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Oval 122"/>
          <p:cNvSpPr>
            <a:spLocks noChangeArrowheads="1"/>
          </p:cNvSpPr>
          <p:nvPr/>
        </p:nvSpPr>
        <p:spPr bwMode="auto">
          <a:xfrm flipV="1">
            <a:off x="5294242" y="3413846"/>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24"/>
          <p:cNvSpPr/>
          <p:nvPr/>
        </p:nvSpPr>
        <p:spPr bwMode="auto">
          <a:xfrm rot="5400000" flipV="1">
            <a:off x="3329368" y="3027142"/>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C0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125"/>
          <p:cNvSpPr/>
          <p:nvPr/>
        </p:nvSpPr>
        <p:spPr bwMode="auto">
          <a:xfrm rot="5400000" flipV="1">
            <a:off x="3437664" y="3136888"/>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Oval 126"/>
          <p:cNvSpPr>
            <a:spLocks noChangeArrowheads="1"/>
          </p:cNvSpPr>
          <p:nvPr/>
        </p:nvSpPr>
        <p:spPr bwMode="auto">
          <a:xfrm rot="5400000" flipV="1">
            <a:off x="3602336" y="3302906"/>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7" name="Straight Connector 19"/>
          <p:cNvCxnSpPr/>
          <p:nvPr/>
        </p:nvCxnSpPr>
        <p:spPr>
          <a:xfrm flipH="1" flipV="1">
            <a:off x="2764235" y="1649066"/>
            <a:ext cx="441167" cy="279887"/>
          </a:xfrm>
          <a:prstGeom prst="line">
            <a:avLst/>
          </a:prstGeom>
          <a:noFill/>
          <a:ln w="9525" cap="flat" cmpd="sng" algn="ctr">
            <a:solidFill>
              <a:srgbClr val="C00000"/>
            </a:solidFill>
            <a:prstDash val="solid"/>
          </a:ln>
          <a:effectLst/>
        </p:spPr>
      </p:cxnSp>
      <p:cxnSp>
        <p:nvCxnSpPr>
          <p:cNvPr id="18" name="Straight Connector 21"/>
          <p:cNvCxnSpPr/>
          <p:nvPr/>
        </p:nvCxnSpPr>
        <p:spPr>
          <a:xfrm flipH="1">
            <a:off x="1157837" y="1649066"/>
            <a:ext cx="1606399" cy="0"/>
          </a:xfrm>
          <a:prstGeom prst="line">
            <a:avLst/>
          </a:prstGeom>
          <a:noFill/>
          <a:ln w="9525" cap="flat" cmpd="sng" algn="ctr">
            <a:solidFill>
              <a:srgbClr val="C00000"/>
            </a:solidFill>
            <a:prstDash val="solid"/>
            <a:tailEnd type="oval"/>
          </a:ln>
          <a:effectLst/>
        </p:spPr>
      </p:cxnSp>
      <p:cxnSp>
        <p:nvCxnSpPr>
          <p:cNvPr id="19" name="Straight Connector 127"/>
          <p:cNvCxnSpPr/>
          <p:nvPr/>
        </p:nvCxnSpPr>
        <p:spPr>
          <a:xfrm flipH="1">
            <a:off x="2887548" y="3682632"/>
            <a:ext cx="441167" cy="279887"/>
          </a:xfrm>
          <a:prstGeom prst="line">
            <a:avLst/>
          </a:prstGeom>
          <a:noFill/>
          <a:ln w="9525" cap="flat" cmpd="sng" algn="ctr">
            <a:solidFill>
              <a:srgbClr val="C00000"/>
            </a:solidFill>
            <a:prstDash val="solid"/>
          </a:ln>
          <a:effectLst/>
        </p:spPr>
      </p:cxnSp>
      <p:cxnSp>
        <p:nvCxnSpPr>
          <p:cNvPr id="20" name="Straight Connector 128"/>
          <p:cNvCxnSpPr/>
          <p:nvPr/>
        </p:nvCxnSpPr>
        <p:spPr>
          <a:xfrm flipH="1">
            <a:off x="1456464" y="3962519"/>
            <a:ext cx="1431085" cy="0"/>
          </a:xfrm>
          <a:prstGeom prst="line">
            <a:avLst/>
          </a:prstGeom>
          <a:noFill/>
          <a:ln w="9525" cap="flat" cmpd="sng" algn="ctr">
            <a:solidFill>
              <a:srgbClr val="C00000"/>
            </a:solidFill>
            <a:prstDash val="solid"/>
            <a:tailEnd type="oval"/>
          </a:ln>
          <a:effectLst/>
        </p:spPr>
      </p:cxnSp>
      <p:cxnSp>
        <p:nvCxnSpPr>
          <p:cNvPr id="21" name="Straight Connector 134"/>
          <p:cNvCxnSpPr/>
          <p:nvPr/>
        </p:nvCxnSpPr>
        <p:spPr>
          <a:xfrm flipV="1">
            <a:off x="6189979" y="1634298"/>
            <a:ext cx="441167" cy="279887"/>
          </a:xfrm>
          <a:prstGeom prst="line">
            <a:avLst/>
          </a:prstGeom>
          <a:noFill/>
          <a:ln w="9525" cap="flat" cmpd="sng" algn="ctr">
            <a:solidFill>
              <a:srgbClr val="C00000"/>
            </a:solidFill>
            <a:prstDash val="solid"/>
          </a:ln>
          <a:effectLst/>
        </p:spPr>
      </p:cxnSp>
      <p:cxnSp>
        <p:nvCxnSpPr>
          <p:cNvPr id="22" name="Straight Connector 135"/>
          <p:cNvCxnSpPr/>
          <p:nvPr/>
        </p:nvCxnSpPr>
        <p:spPr>
          <a:xfrm>
            <a:off x="6631147" y="1634298"/>
            <a:ext cx="1385582" cy="0"/>
          </a:xfrm>
          <a:prstGeom prst="line">
            <a:avLst/>
          </a:prstGeom>
          <a:noFill/>
          <a:ln w="9525" cap="flat" cmpd="sng" algn="ctr">
            <a:solidFill>
              <a:srgbClr val="C00000"/>
            </a:solidFill>
            <a:prstDash val="solid"/>
            <a:tailEnd type="oval"/>
          </a:ln>
          <a:effectLst/>
        </p:spPr>
      </p:cxnSp>
      <p:sp>
        <p:nvSpPr>
          <p:cNvPr id="23" name="TextBox 22"/>
          <p:cNvSpPr txBox="1"/>
          <p:nvPr/>
        </p:nvSpPr>
        <p:spPr>
          <a:xfrm>
            <a:off x="1115616" y="1254281"/>
            <a:ext cx="79832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构成</a:t>
            </a:r>
            <a:r>
              <a:rPr lang="en-US" altLang="zh-CN" b="1" kern="0" dirty="0">
                <a:solidFill>
                  <a:srgbClr val="C00000"/>
                </a:solidFill>
                <a:latin typeface="微软雅黑" panose="020B0503020204020204" pitchFamily="34" charset="-122"/>
                <a:ea typeface="微软雅黑" panose="020B0503020204020204" pitchFamily="34" charset="-122"/>
              </a:rPr>
              <a:t>A</a:t>
            </a:r>
            <a:endParaRPr kumimoji="0" lang="id-ID"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1115616" y="1694950"/>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1397519" y="3577317"/>
            <a:ext cx="780696"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构成</a:t>
            </a:r>
            <a:r>
              <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C</a:t>
            </a:r>
            <a:endParaRPr kumimoji="0" lang="id-ID"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7279877" y="1249405"/>
            <a:ext cx="78229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构成</a:t>
            </a:r>
            <a:r>
              <a:rPr kumimoji="0" lang="en-US" altLang="zh-CN"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B</a:t>
            </a:r>
            <a:endParaRPr kumimoji="0" lang="id-ID"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8022266" y="3278325"/>
            <a:ext cx="807947"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b="1" kern="0" noProof="0" dirty="0">
                <a:solidFill>
                  <a:srgbClr val="C00000"/>
                </a:solidFill>
                <a:latin typeface="微软雅黑" panose="020B0503020204020204" pitchFamily="34" charset="-122"/>
                <a:ea typeface="微软雅黑" panose="020B0503020204020204" pitchFamily="34" charset="-122"/>
              </a:rPr>
              <a:t>构成</a:t>
            </a:r>
            <a:r>
              <a:rPr lang="en-US" altLang="zh-CN" b="1" kern="0" noProof="0" dirty="0">
                <a:solidFill>
                  <a:srgbClr val="C00000"/>
                </a:solidFill>
                <a:latin typeface="微软雅黑" panose="020B0503020204020204" pitchFamily="34" charset="-122"/>
                <a:ea typeface="微软雅黑" panose="020B0503020204020204" pitchFamily="34" charset="-122"/>
              </a:rPr>
              <a:t>D</a:t>
            </a:r>
            <a:endParaRPr kumimoji="0" lang="id-ID"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1419055" y="3990745"/>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9" name="TextBox 28"/>
          <p:cNvSpPr txBox="1"/>
          <p:nvPr/>
        </p:nvSpPr>
        <p:spPr>
          <a:xfrm>
            <a:off x="6405949" y="1661224"/>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cxnSp>
        <p:nvCxnSpPr>
          <p:cNvPr id="30" name="Straight Connector 47"/>
          <p:cNvCxnSpPr/>
          <p:nvPr/>
        </p:nvCxnSpPr>
        <p:spPr>
          <a:xfrm>
            <a:off x="6719102" y="3461692"/>
            <a:ext cx="462583" cy="179723"/>
          </a:xfrm>
          <a:prstGeom prst="line">
            <a:avLst/>
          </a:prstGeom>
          <a:noFill/>
          <a:ln w="9525" cap="flat" cmpd="sng" algn="ctr">
            <a:solidFill>
              <a:srgbClr val="C00000"/>
            </a:solidFill>
            <a:prstDash val="solid"/>
          </a:ln>
          <a:effectLst/>
        </p:spPr>
      </p:cxnSp>
      <p:cxnSp>
        <p:nvCxnSpPr>
          <p:cNvPr id="31" name="Straight Connector 48"/>
          <p:cNvCxnSpPr/>
          <p:nvPr/>
        </p:nvCxnSpPr>
        <p:spPr>
          <a:xfrm>
            <a:off x="7181685" y="3641415"/>
            <a:ext cx="1654450" cy="0"/>
          </a:xfrm>
          <a:prstGeom prst="line">
            <a:avLst/>
          </a:prstGeom>
          <a:noFill/>
          <a:ln w="9525" cap="flat" cmpd="sng" algn="ctr">
            <a:solidFill>
              <a:srgbClr val="C00000"/>
            </a:solidFill>
            <a:prstDash val="solid"/>
            <a:tailEnd type="oval"/>
          </a:ln>
          <a:effectLst/>
        </p:spPr>
      </p:cxnSp>
      <p:grpSp>
        <p:nvGrpSpPr>
          <p:cNvPr id="32" name="Group 20"/>
          <p:cNvGrpSpPr/>
          <p:nvPr/>
        </p:nvGrpSpPr>
        <p:grpSpPr>
          <a:xfrm>
            <a:off x="3757450" y="1914184"/>
            <a:ext cx="354400" cy="377732"/>
            <a:chOff x="7938" y="-1587"/>
            <a:chExt cx="1450975" cy="1547812"/>
          </a:xfrm>
          <a:solidFill>
            <a:srgbClr val="C00000"/>
          </a:solidFill>
        </p:grpSpPr>
        <p:sp>
          <p:nvSpPr>
            <p:cNvPr id="33"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6" name="Freeform 11"/>
          <p:cNvSpPr>
            <a:spLocks noEditPoints="1"/>
          </p:cNvSpPr>
          <p:nvPr/>
        </p:nvSpPr>
        <p:spPr bwMode="auto">
          <a:xfrm>
            <a:off x="5449035" y="2114125"/>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C0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7" name="Group 59"/>
          <p:cNvGrpSpPr/>
          <p:nvPr/>
        </p:nvGrpSpPr>
        <p:grpSpPr>
          <a:xfrm>
            <a:off x="5721737" y="3895466"/>
            <a:ext cx="456508" cy="475633"/>
            <a:chOff x="-251803" y="2267153"/>
            <a:chExt cx="2078037" cy="2166938"/>
          </a:xfrm>
          <a:solidFill>
            <a:srgbClr val="C00000"/>
          </a:solidFill>
        </p:grpSpPr>
        <p:sp>
          <p:nvSpPr>
            <p:cNvPr id="38"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9"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40" name="Group 97"/>
          <p:cNvGrpSpPr/>
          <p:nvPr/>
        </p:nvGrpSpPr>
        <p:grpSpPr>
          <a:xfrm>
            <a:off x="3911989" y="3686601"/>
            <a:ext cx="368484" cy="259595"/>
            <a:chOff x="3175" y="1588"/>
            <a:chExt cx="1184276" cy="835025"/>
          </a:xfrm>
          <a:solidFill>
            <a:srgbClr val="C00000"/>
          </a:solidFill>
        </p:grpSpPr>
        <p:sp>
          <p:nvSpPr>
            <p:cNvPr id="41"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2"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par>
                                <p:cTn id="61" presetID="53" presetClass="entr" presetSubtype="16"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par>
                                <p:cTn id="66" presetID="53" presetClass="entr" presetSubtype="16"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childTnLst>
                          </p:cTn>
                        </p:par>
                        <p:par>
                          <p:cTn id="71" fill="hold">
                            <p:stCondLst>
                              <p:cond delay="2000"/>
                            </p:stCondLst>
                            <p:childTnLst>
                              <p:par>
                                <p:cTn id="72" presetID="8" presetClass="emph" presetSubtype="0" fill="hold" grpId="1" nodeType="afterEffect">
                                  <p:stCondLst>
                                    <p:cond delay="0"/>
                                  </p:stCondLst>
                                  <p:childTnLst>
                                    <p:animRot by="21600000">
                                      <p:cBhvr>
                                        <p:cTn id="73" dur="2000" fill="hold"/>
                                        <p:tgtEl>
                                          <p:spTgt spid="8"/>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5"/>
                                        </p:tgtEl>
                                        <p:attrNameLst>
                                          <p:attrName>r</p:attrName>
                                        </p:attrNameLst>
                                      </p:cBhvr>
                                    </p:animRot>
                                  </p:childTnLst>
                                </p:cTn>
                              </p:par>
                              <p:par>
                                <p:cTn id="76" presetID="8" presetClass="emph" presetSubtype="0" fill="hold" grpId="1" nodeType="withEffect">
                                  <p:stCondLst>
                                    <p:cond delay="0"/>
                                  </p:stCondLst>
                                  <p:childTnLst>
                                    <p:animRot by="21600000">
                                      <p:cBhvr>
                                        <p:cTn id="77" dur="2000" fill="hold"/>
                                        <p:tgtEl>
                                          <p:spTgt spid="11"/>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15"/>
                                        </p:tgtEl>
                                        <p:attrNameLst>
                                          <p:attrName>r</p:attrName>
                                        </p:attrNameLst>
                                      </p:cBhvr>
                                    </p:animRo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right)">
                                      <p:cBhvr>
                                        <p:cTn id="83" dur="500"/>
                                        <p:tgtEl>
                                          <p:spTgt spid="17"/>
                                        </p:tgtEl>
                                      </p:cBhvr>
                                    </p:animEffect>
                                  </p:childTnLst>
                                </p:cTn>
                              </p:par>
                            </p:childTnLst>
                          </p:cTn>
                        </p:par>
                        <p:par>
                          <p:cTn id="84" fill="hold">
                            <p:stCondLst>
                              <p:cond delay="4500"/>
                            </p:stCondLst>
                            <p:childTnLst>
                              <p:par>
                                <p:cTn id="85" presetID="22" presetClass="entr" presetSubtype="2"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right)">
                                      <p:cBhvr>
                                        <p:cTn id="87" dur="500"/>
                                        <p:tgtEl>
                                          <p:spTgt spid="18"/>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left)">
                                      <p:cBhvr>
                                        <p:cTn id="98" dur="500"/>
                                        <p:tgtEl>
                                          <p:spTgt spid="21"/>
                                        </p:tgtEl>
                                      </p:cBhvr>
                                    </p:animEffect>
                                  </p:childTnLst>
                                </p:cTn>
                              </p:par>
                            </p:childTnLst>
                          </p:cTn>
                        </p:par>
                        <p:par>
                          <p:cTn id="99" fill="hold">
                            <p:stCondLst>
                              <p:cond delay="6000"/>
                            </p:stCondLst>
                            <p:childTnLst>
                              <p:par>
                                <p:cTn id="100" presetID="22" presetClass="entr" presetSubtype="8" fill="hold"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left)">
                                      <p:cBhvr>
                                        <p:cTn id="102" dur="500"/>
                                        <p:tgtEl>
                                          <p:spTgt spid="22"/>
                                        </p:tgtEl>
                                      </p:cBhvr>
                                    </p:animEffect>
                                  </p:childTnLst>
                                </p:cTn>
                              </p:par>
                            </p:childTnLst>
                          </p:cTn>
                        </p:par>
                        <p:par>
                          <p:cTn id="103" fill="hold">
                            <p:stCondLst>
                              <p:cond delay="6500"/>
                            </p:stCondLst>
                            <p:childTnLst>
                              <p:par>
                                <p:cTn id="104" presetID="10" presetClass="entr" presetSubtype="0"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right)">
                                      <p:cBhvr>
                                        <p:cTn id="113" dur="500"/>
                                        <p:tgtEl>
                                          <p:spTgt spid="19"/>
                                        </p:tgtEl>
                                      </p:cBhvr>
                                    </p:animEffect>
                                  </p:childTnLst>
                                </p:cTn>
                              </p:par>
                            </p:childTnLst>
                          </p:cTn>
                        </p:par>
                        <p:par>
                          <p:cTn id="114" fill="hold">
                            <p:stCondLst>
                              <p:cond delay="7500"/>
                            </p:stCondLst>
                            <p:childTnLst>
                              <p:par>
                                <p:cTn id="115" presetID="22" presetClass="entr" presetSubtype="2" fill="hold" nodeType="after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wipe(right)">
                                      <p:cBhvr>
                                        <p:cTn id="117" dur="500"/>
                                        <p:tgtEl>
                                          <p:spTgt spid="20"/>
                                        </p:tgtEl>
                                      </p:cBhvr>
                                    </p:animEffect>
                                  </p:childTnLst>
                                </p:cTn>
                              </p:par>
                            </p:childTnLst>
                          </p:cTn>
                        </p:par>
                        <p:par>
                          <p:cTn id="118" fill="hold">
                            <p:stCondLst>
                              <p:cond delay="8000"/>
                            </p:stCondLst>
                            <p:childTnLst>
                              <p:par>
                                <p:cTn id="119" presetID="10" presetClass="entr" presetSubtype="0" fill="hold" grpId="0" nodeType="after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500"/>
                                        <p:tgtEl>
                                          <p:spTgt spid="2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fade">
                                      <p:cBhvr>
                                        <p:cTn id="124" dur="500"/>
                                        <p:tgtEl>
                                          <p:spTgt spid="28"/>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wipe(left)">
                                      <p:cBhvr>
                                        <p:cTn id="128" dur="500"/>
                                        <p:tgtEl>
                                          <p:spTgt spid="30"/>
                                        </p:tgtEl>
                                      </p:cBhvr>
                                    </p:animEffect>
                                  </p:childTnLst>
                                </p:cTn>
                              </p:par>
                            </p:childTnLst>
                          </p:cTn>
                        </p:par>
                        <p:par>
                          <p:cTn id="129" fill="hold">
                            <p:stCondLst>
                              <p:cond delay="9000"/>
                            </p:stCondLst>
                            <p:childTnLst>
                              <p:par>
                                <p:cTn id="130" presetID="22" presetClass="entr" presetSubtype="8" fill="hold" nodeType="after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wipe(left)">
                                      <p:cBhvr>
                                        <p:cTn id="132" dur="500"/>
                                        <p:tgtEl>
                                          <p:spTgt spid="31"/>
                                        </p:tgtEl>
                                      </p:cBhvr>
                                    </p:animEffect>
                                  </p:childTnLst>
                                </p:cTn>
                              </p:par>
                            </p:childTnLst>
                          </p:cTn>
                        </p:par>
                        <p:par>
                          <p:cTn id="133" fill="hold">
                            <p:stCondLst>
                              <p:cond delay="9500"/>
                            </p:stCondLst>
                            <p:childTnLst>
                              <p:par>
                                <p:cTn id="134" presetID="10" presetClass="entr" presetSubtype="0" fill="hold" grpId="0" nodeType="after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fade">
                                      <p:cBhvr>
                                        <p:cTn id="136" dur="500"/>
                                        <p:tgtEl>
                                          <p:spTgt spid="2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4" grpId="0" animBg="1"/>
      <p:bldP spid="5" grpId="0" animBg="1"/>
      <p:bldP spid="5" grpId="1" animBg="1"/>
      <p:bldP spid="6" grpId="0" animBg="1"/>
      <p:bldP spid="7" grpId="0" animBg="1"/>
      <p:bldP spid="8" grpId="0" animBg="1"/>
      <p:bldP spid="8" grpId="1" animBg="1"/>
      <p:bldP spid="9" grpId="0" animBg="1"/>
      <p:bldP spid="10" grpId="0" animBg="1"/>
      <p:bldP spid="11" grpId="0" animBg="1"/>
      <p:bldP spid="11" grpId="1" animBg="1"/>
      <p:bldP spid="12" grpId="0" animBg="1"/>
      <p:bldP spid="13" grpId="0" animBg="1"/>
      <p:bldP spid="15" grpId="0" animBg="1"/>
      <p:bldP spid="15" grpId="1" animBg="1"/>
      <p:bldP spid="16" grpId="0" animBg="1"/>
      <p:bldP spid="23" grpId="0"/>
      <p:bldP spid="24" grpId="0"/>
      <p:bldP spid="25" grpId="0"/>
      <p:bldP spid="26" grpId="0"/>
      <p:bldP spid="27" grpId="0"/>
      <p:bldP spid="28" grpId="0"/>
      <p:bldP spid="29" grpId="0"/>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右箭头 2"/>
          <p:cNvSpPr/>
          <p:nvPr/>
        </p:nvSpPr>
        <p:spPr>
          <a:xfrm>
            <a:off x="2157015" y="1779911"/>
            <a:ext cx="2108200" cy="491729"/>
          </a:xfrm>
          <a:prstGeom prst="rightArrow">
            <a:avLst>
              <a:gd name="adj1" fmla="val 72581"/>
              <a:gd name="adj2" fmla="val 46774"/>
            </a:avLst>
          </a:prstGeom>
          <a:solidFill>
            <a:schemeClr val="bg1">
              <a:lumMod val="95000"/>
            </a:schemeClr>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4" name="右箭头 3"/>
          <p:cNvSpPr/>
          <p:nvPr/>
        </p:nvSpPr>
        <p:spPr>
          <a:xfrm>
            <a:off x="2157015" y="2475236"/>
            <a:ext cx="2108200" cy="491729"/>
          </a:xfrm>
          <a:prstGeom prst="rightArrow">
            <a:avLst>
              <a:gd name="adj1" fmla="val 72581"/>
              <a:gd name="adj2" fmla="val 46774"/>
            </a:avLst>
          </a:prstGeom>
          <a:solidFill>
            <a:schemeClr val="bg1">
              <a:lumMod val="95000"/>
            </a:schemeClr>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5" name="右箭头 4"/>
          <p:cNvSpPr/>
          <p:nvPr/>
        </p:nvSpPr>
        <p:spPr>
          <a:xfrm>
            <a:off x="2157015" y="3170560"/>
            <a:ext cx="2108200" cy="490538"/>
          </a:xfrm>
          <a:prstGeom prst="rightArrow">
            <a:avLst>
              <a:gd name="adj1" fmla="val 72581"/>
              <a:gd name="adj2" fmla="val 46774"/>
            </a:avLst>
          </a:prstGeom>
          <a:solidFill>
            <a:schemeClr val="bg1">
              <a:lumMod val="95000"/>
            </a:schemeClr>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 name="右箭头 5"/>
          <p:cNvSpPr/>
          <p:nvPr/>
        </p:nvSpPr>
        <p:spPr>
          <a:xfrm>
            <a:off x="2157015" y="3864695"/>
            <a:ext cx="2108200" cy="491728"/>
          </a:xfrm>
          <a:prstGeom prst="rightArrow">
            <a:avLst>
              <a:gd name="adj1" fmla="val 72581"/>
              <a:gd name="adj2" fmla="val 46774"/>
            </a:avLst>
          </a:prstGeom>
          <a:solidFill>
            <a:schemeClr val="bg1">
              <a:lumMod val="95000"/>
            </a:schemeClr>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a:latin typeface="微软雅黑" panose="020B0503020204020204" pitchFamily="34" charset="-122"/>
              <a:ea typeface="微软雅黑" panose="020B0503020204020204" pitchFamily="34" charset="-122"/>
            </a:endParaRPr>
          </a:p>
        </p:txBody>
      </p:sp>
      <p:grpSp>
        <p:nvGrpSpPr>
          <p:cNvPr id="7" name="组合 6"/>
          <p:cNvGrpSpPr/>
          <p:nvPr/>
        </p:nvGrpSpPr>
        <p:grpSpPr>
          <a:xfrm>
            <a:off x="1115616" y="1779911"/>
            <a:ext cx="1990726" cy="491729"/>
            <a:chOff x="914400" y="1619250"/>
            <a:chExt cx="1990726" cy="491729"/>
          </a:xfrm>
        </p:grpSpPr>
        <p:sp>
          <p:nvSpPr>
            <p:cNvPr id="8" name="直角三角形 7"/>
            <p:cNvSpPr/>
            <p:nvPr/>
          </p:nvSpPr>
          <p:spPr>
            <a:xfrm flipV="1">
              <a:off x="2794001" y="2034779"/>
              <a:ext cx="111125"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9" name="直角三角形 8"/>
            <p:cNvSpPr/>
            <p:nvPr/>
          </p:nvSpPr>
          <p:spPr>
            <a:xfrm>
              <a:off x="2794001" y="1619250"/>
              <a:ext cx="111125"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914400" y="1619250"/>
              <a:ext cx="1879600" cy="491729"/>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ea typeface="微软雅黑" panose="020B0503020204020204" pitchFamily="34" charset="-122"/>
                </a:rPr>
                <a:t>货币性资产</a:t>
              </a:r>
            </a:p>
          </p:txBody>
        </p:sp>
      </p:grpSp>
      <p:grpSp>
        <p:nvGrpSpPr>
          <p:cNvPr id="11" name="组合 10"/>
          <p:cNvGrpSpPr/>
          <p:nvPr/>
        </p:nvGrpSpPr>
        <p:grpSpPr>
          <a:xfrm>
            <a:off x="1115616" y="2475236"/>
            <a:ext cx="1990726" cy="491729"/>
            <a:chOff x="914400" y="2314575"/>
            <a:chExt cx="1990726" cy="491729"/>
          </a:xfrm>
        </p:grpSpPr>
        <p:sp>
          <p:nvSpPr>
            <p:cNvPr id="12" name="直角三角形 11"/>
            <p:cNvSpPr/>
            <p:nvPr/>
          </p:nvSpPr>
          <p:spPr>
            <a:xfrm flipV="1">
              <a:off x="2794001" y="2730104"/>
              <a:ext cx="111125"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3" name="直角三角形 12"/>
            <p:cNvSpPr/>
            <p:nvPr/>
          </p:nvSpPr>
          <p:spPr>
            <a:xfrm>
              <a:off x="2794001" y="2314575"/>
              <a:ext cx="111125"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914400" y="2314575"/>
              <a:ext cx="1879600" cy="491729"/>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ea typeface="微软雅黑" panose="020B0503020204020204" pitchFamily="34" charset="-122"/>
                </a:rPr>
                <a:t>长期性经营资产</a:t>
              </a:r>
            </a:p>
          </p:txBody>
        </p:sp>
      </p:grpSp>
      <p:grpSp>
        <p:nvGrpSpPr>
          <p:cNvPr id="16" name="组合 15"/>
          <p:cNvGrpSpPr/>
          <p:nvPr/>
        </p:nvGrpSpPr>
        <p:grpSpPr>
          <a:xfrm>
            <a:off x="1115616" y="3170560"/>
            <a:ext cx="1990726" cy="490538"/>
            <a:chOff x="914400" y="3009900"/>
            <a:chExt cx="1990726" cy="490538"/>
          </a:xfrm>
        </p:grpSpPr>
        <p:sp>
          <p:nvSpPr>
            <p:cNvPr id="17" name="直角三角形 16"/>
            <p:cNvSpPr/>
            <p:nvPr/>
          </p:nvSpPr>
          <p:spPr>
            <a:xfrm flipV="1">
              <a:off x="2794001" y="3424238"/>
              <a:ext cx="111125"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8" name="直角三角形 17"/>
            <p:cNvSpPr/>
            <p:nvPr/>
          </p:nvSpPr>
          <p:spPr>
            <a:xfrm>
              <a:off x="2794001" y="3009900"/>
              <a:ext cx="111125" cy="7501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914400" y="3009900"/>
              <a:ext cx="1879600" cy="490538"/>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latin typeface="微软雅黑" panose="020B0503020204020204" pitchFamily="34" charset="-122"/>
                  <a:ea typeface="微软雅黑" panose="020B0503020204020204" pitchFamily="34" charset="-122"/>
                </a:rPr>
                <a:t>短期性经营资产</a:t>
              </a:r>
            </a:p>
          </p:txBody>
        </p:sp>
      </p:grpSp>
      <p:grpSp>
        <p:nvGrpSpPr>
          <p:cNvPr id="20" name="组合 19"/>
          <p:cNvGrpSpPr/>
          <p:nvPr/>
        </p:nvGrpSpPr>
        <p:grpSpPr>
          <a:xfrm>
            <a:off x="1115616" y="3864695"/>
            <a:ext cx="1990726" cy="491728"/>
            <a:chOff x="914400" y="3704035"/>
            <a:chExt cx="1990726" cy="491728"/>
          </a:xfrm>
        </p:grpSpPr>
        <p:sp>
          <p:nvSpPr>
            <p:cNvPr id="21" name="直角三角形 20"/>
            <p:cNvSpPr/>
            <p:nvPr/>
          </p:nvSpPr>
          <p:spPr>
            <a:xfrm flipV="1">
              <a:off x="2794001" y="4119563"/>
              <a:ext cx="111125"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 name="直角三角形 21"/>
            <p:cNvSpPr/>
            <p:nvPr/>
          </p:nvSpPr>
          <p:spPr>
            <a:xfrm>
              <a:off x="2794001" y="3704035"/>
              <a:ext cx="111125"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3" name="矩形 22"/>
            <p:cNvSpPr/>
            <p:nvPr/>
          </p:nvSpPr>
          <p:spPr>
            <a:xfrm>
              <a:off x="914400" y="3704035"/>
              <a:ext cx="1879600" cy="491728"/>
            </a:xfrm>
            <a:prstGeom prst="rect">
              <a:avLst/>
            </a:prstGeom>
            <a:solidFill>
              <a:srgbClr val="C0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latin typeface="微软雅黑" panose="020B0503020204020204" pitchFamily="34" charset="-122"/>
                  <a:ea typeface="微软雅黑" panose="020B0503020204020204" pitchFamily="34" charset="-122"/>
                </a:rPr>
                <a:t>保值增值性好的长期投资</a:t>
              </a:r>
            </a:p>
          </p:txBody>
        </p:sp>
      </p:grpSp>
      <p:sp>
        <p:nvSpPr>
          <p:cNvPr id="24" name="文本框 17"/>
          <p:cNvSpPr txBox="1"/>
          <p:nvPr/>
        </p:nvSpPr>
        <p:spPr>
          <a:xfrm>
            <a:off x="4430317" y="1747765"/>
            <a:ext cx="4029075" cy="548878"/>
          </a:xfrm>
          <a:prstGeom prst="rect">
            <a:avLst/>
          </a:prstGeom>
          <a:noFill/>
        </p:spPr>
        <p:txBody>
          <a:bodyPr lIns="0" tIns="0" rIns="0" bIns="0" anchor="ctr"/>
          <a:lstStyle/>
          <a:p>
            <a:pPr algn="just">
              <a:lnSpc>
                <a:spcPct val="130000"/>
              </a:lnSpc>
              <a:spcBef>
                <a:spcPts val="600"/>
              </a:spcBef>
              <a:spcAft>
                <a:spcPts val="1200"/>
              </a:spcAft>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由货币资金、其他货币资金、短期投资、应收票据构成，共计</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9.48</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亿元，具备良好的付现能力和偿还债务能力。</a:t>
            </a:r>
          </a:p>
        </p:txBody>
      </p:sp>
      <p:sp>
        <p:nvSpPr>
          <p:cNvPr id="25" name="矩形 19"/>
          <p:cNvSpPr>
            <a:spLocks noChangeArrowheads="1"/>
          </p:cNvSpPr>
          <p:nvPr/>
        </p:nvSpPr>
        <p:spPr bwMode="auto">
          <a:xfrm>
            <a:off x="4430317" y="2440708"/>
            <a:ext cx="4029075" cy="5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just">
              <a:lnSpc>
                <a:spcPct val="130000"/>
              </a:lnSpc>
              <a:spcBef>
                <a:spcPts val="600"/>
              </a:spcBef>
              <a:spcAft>
                <a:spcPts val="1200"/>
              </a:spcAft>
            </a:pPr>
            <a:r>
              <a:rPr lang="zh-CN" altLang="en-US" sz="1100" dirty="0">
                <a:solidFill>
                  <a:srgbClr val="7F7F7F"/>
                </a:solidFill>
                <a:latin typeface="微软雅黑" panose="020B0503020204020204" pitchFamily="34" charset="-122"/>
                <a:ea typeface="微软雅黑" panose="020B0503020204020204" pitchFamily="34" charset="-122"/>
              </a:rPr>
              <a:t>由</a:t>
            </a:r>
            <a:r>
              <a:rPr lang="en-US" altLang="zh-CN" sz="1100" dirty="0">
                <a:solidFill>
                  <a:srgbClr val="7F7F7F"/>
                </a:solidFill>
                <a:latin typeface="微软雅黑" panose="020B0503020204020204" pitchFamily="34" charset="-122"/>
                <a:ea typeface="微软雅黑" panose="020B0503020204020204" pitchFamily="34" charset="-122"/>
              </a:rPr>
              <a:t>XXXXX</a:t>
            </a:r>
            <a:r>
              <a:rPr lang="zh-CN" altLang="en-US" sz="1100" dirty="0">
                <a:solidFill>
                  <a:srgbClr val="7F7F7F"/>
                </a:solidFill>
                <a:latin typeface="微软雅黑" panose="020B0503020204020204" pitchFamily="34" charset="-122"/>
                <a:ea typeface="微软雅黑" panose="020B0503020204020204" pitchFamily="34" charset="-122"/>
              </a:rPr>
              <a:t>构成，共计</a:t>
            </a:r>
            <a:r>
              <a:rPr lang="en-US" altLang="zh-CN" sz="1100" dirty="0">
                <a:solidFill>
                  <a:srgbClr val="7F7F7F"/>
                </a:solidFill>
                <a:latin typeface="微软雅黑" panose="020B0503020204020204" pitchFamily="34" charset="-122"/>
                <a:ea typeface="微软雅黑" panose="020B0503020204020204" pitchFamily="34" charset="-122"/>
              </a:rPr>
              <a:t>5.61</a:t>
            </a:r>
            <a:r>
              <a:rPr lang="zh-CN" altLang="en-US" sz="1100" dirty="0">
                <a:solidFill>
                  <a:srgbClr val="7F7F7F"/>
                </a:solidFill>
                <a:latin typeface="微软雅黑" panose="020B0503020204020204" pitchFamily="34" charset="-122"/>
                <a:ea typeface="微软雅黑" panose="020B0503020204020204" pitchFamily="34" charset="-122"/>
              </a:rPr>
              <a:t>亿元，能提供长期的稳定的现金流。；</a:t>
            </a:r>
          </a:p>
        </p:txBody>
      </p:sp>
      <p:sp>
        <p:nvSpPr>
          <p:cNvPr id="26" name="矩形 21"/>
          <p:cNvSpPr>
            <a:spLocks noChangeArrowheads="1"/>
          </p:cNvSpPr>
          <p:nvPr/>
        </p:nvSpPr>
        <p:spPr bwMode="auto">
          <a:xfrm>
            <a:off x="4430317" y="3139604"/>
            <a:ext cx="4029075"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just">
              <a:lnSpc>
                <a:spcPct val="130000"/>
              </a:lnSpc>
              <a:spcBef>
                <a:spcPts val="600"/>
              </a:spcBef>
              <a:spcAft>
                <a:spcPts val="1200"/>
              </a:spcAft>
            </a:pPr>
            <a:r>
              <a:rPr lang="zh-CN" altLang="en-US" sz="1100" dirty="0">
                <a:solidFill>
                  <a:srgbClr val="7F7F7F"/>
                </a:solidFill>
                <a:latin typeface="微软雅黑" panose="020B0503020204020204" pitchFamily="34" charset="-122"/>
                <a:ea typeface="微软雅黑" panose="020B0503020204020204" pitchFamily="34" charset="-122"/>
              </a:rPr>
              <a:t>由工程施工构成，共计</a:t>
            </a:r>
            <a:r>
              <a:rPr lang="en-US" altLang="zh-CN" sz="1100" dirty="0">
                <a:solidFill>
                  <a:srgbClr val="7F7F7F"/>
                </a:solidFill>
                <a:latin typeface="微软雅黑" panose="020B0503020204020204" pitchFamily="34" charset="-122"/>
                <a:ea typeface="微软雅黑" panose="020B0503020204020204" pitchFamily="34" charset="-122"/>
              </a:rPr>
              <a:t>6617</a:t>
            </a:r>
            <a:r>
              <a:rPr lang="zh-CN" altLang="en-US" sz="1100" dirty="0">
                <a:solidFill>
                  <a:srgbClr val="7F7F7F"/>
                </a:solidFill>
                <a:latin typeface="微软雅黑" panose="020B0503020204020204" pitchFamily="34" charset="-122"/>
                <a:ea typeface="微软雅黑" panose="020B0503020204020204" pitchFamily="34" charset="-122"/>
              </a:rPr>
              <a:t>万元，能在短期内转化为货币性资产并获得一定利润。</a:t>
            </a:r>
            <a:endParaRPr lang="en-US" altLang="zh-CN" sz="1100" dirty="0">
              <a:solidFill>
                <a:srgbClr val="7F7F7F"/>
              </a:solidFill>
              <a:latin typeface="微软雅黑" panose="020B0503020204020204" pitchFamily="34" charset="-122"/>
              <a:ea typeface="微软雅黑" panose="020B0503020204020204" pitchFamily="34" charset="-122"/>
            </a:endParaRPr>
          </a:p>
        </p:txBody>
      </p:sp>
      <p:sp>
        <p:nvSpPr>
          <p:cNvPr id="27" name="矩形 23"/>
          <p:cNvSpPr>
            <a:spLocks noChangeArrowheads="1"/>
          </p:cNvSpPr>
          <p:nvPr/>
        </p:nvSpPr>
        <p:spPr bwMode="auto">
          <a:xfrm>
            <a:off x="4430317" y="3726582"/>
            <a:ext cx="4029075" cy="78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just">
              <a:lnSpc>
                <a:spcPct val="130000"/>
              </a:lnSpc>
              <a:spcBef>
                <a:spcPts val="600"/>
              </a:spcBef>
              <a:spcAft>
                <a:spcPts val="1200"/>
              </a:spcAft>
            </a:pPr>
            <a:r>
              <a:rPr lang="zh-CN" altLang="en-US" sz="1100" dirty="0">
                <a:solidFill>
                  <a:srgbClr val="7F7F7F"/>
                </a:solidFill>
                <a:latin typeface="微软雅黑" panose="020B0503020204020204" pitchFamily="34" charset="-122"/>
                <a:ea typeface="微软雅黑" panose="020B0503020204020204" pitchFamily="34" charset="-122"/>
              </a:rPr>
              <a:t>由</a:t>
            </a:r>
            <a:r>
              <a:rPr lang="en-US" altLang="zh-CN" sz="1100" dirty="0">
                <a:solidFill>
                  <a:srgbClr val="7F7F7F"/>
                </a:solidFill>
                <a:latin typeface="微软雅黑" panose="020B0503020204020204" pitchFamily="34" charset="-122"/>
                <a:ea typeface="微软雅黑" panose="020B0503020204020204" pitchFamily="34" charset="-122"/>
              </a:rPr>
              <a:t>XXXX</a:t>
            </a:r>
            <a:r>
              <a:rPr lang="zh-CN" altLang="en-US" sz="1100" dirty="0">
                <a:solidFill>
                  <a:srgbClr val="7F7F7F"/>
                </a:solidFill>
                <a:latin typeface="微软雅黑" panose="020B0503020204020204" pitchFamily="34" charset="-122"/>
                <a:ea typeface="微软雅黑" panose="020B0503020204020204" pitchFamily="34" charset="-122"/>
              </a:rPr>
              <a:t>与</a:t>
            </a:r>
            <a:r>
              <a:rPr lang="en-US" altLang="zh-CN" sz="1100" dirty="0">
                <a:solidFill>
                  <a:srgbClr val="7F7F7F"/>
                </a:solidFill>
                <a:latin typeface="微软雅黑" panose="020B0503020204020204" pitchFamily="34" charset="-122"/>
                <a:ea typeface="微软雅黑" panose="020B0503020204020204" pitchFamily="34" charset="-122"/>
              </a:rPr>
              <a:t>XXXX</a:t>
            </a:r>
            <a:r>
              <a:rPr lang="zh-CN" altLang="en-US" sz="1100" dirty="0">
                <a:solidFill>
                  <a:srgbClr val="7F7F7F"/>
                </a:solidFill>
                <a:latin typeface="微软雅黑" panose="020B0503020204020204" pitchFamily="34" charset="-122"/>
                <a:ea typeface="微软雅黑" panose="020B0503020204020204" pitchFamily="34" charset="-122"/>
              </a:rPr>
              <a:t>的股权投资构成，共计</a:t>
            </a:r>
            <a:r>
              <a:rPr lang="en-US" altLang="zh-CN" sz="1100" dirty="0">
                <a:solidFill>
                  <a:srgbClr val="7F7F7F"/>
                </a:solidFill>
                <a:latin typeface="微软雅黑" panose="020B0503020204020204" pitchFamily="34" charset="-122"/>
                <a:ea typeface="微软雅黑" panose="020B0503020204020204" pitchFamily="34" charset="-122"/>
              </a:rPr>
              <a:t>3.08</a:t>
            </a:r>
            <a:r>
              <a:rPr lang="zh-CN" altLang="en-US" sz="1100" dirty="0">
                <a:solidFill>
                  <a:srgbClr val="7F7F7F"/>
                </a:solidFill>
                <a:latin typeface="微软雅黑" panose="020B0503020204020204" pitchFamily="34" charset="-122"/>
                <a:ea typeface="微软雅黑" panose="020B0503020204020204" pitchFamily="34" charset="-122"/>
              </a:rPr>
              <a:t>亿元，不仅有较好的投资回报，而且</a:t>
            </a:r>
            <a:r>
              <a:rPr lang="en-US" altLang="zh-CN" sz="1100" dirty="0">
                <a:solidFill>
                  <a:srgbClr val="7F7F7F"/>
                </a:solidFill>
                <a:latin typeface="微软雅黑" panose="020B0503020204020204" pitchFamily="34" charset="-122"/>
                <a:ea typeface="微软雅黑" panose="020B0503020204020204" pitchFamily="34" charset="-122"/>
              </a:rPr>
              <a:t>XXXX</a:t>
            </a:r>
            <a:r>
              <a:rPr lang="zh-CN" altLang="en-US" sz="1100" dirty="0">
                <a:solidFill>
                  <a:srgbClr val="7F7F7F"/>
                </a:solidFill>
                <a:latin typeface="微软雅黑" panose="020B0503020204020204" pitchFamily="34" charset="-122"/>
                <a:ea typeface="微软雅黑" panose="020B0503020204020204" pitchFamily="34" charset="-122"/>
              </a:rPr>
              <a:t>的股权对公司的发展具有重要作用。</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4" grpId="0" animBg="1"/>
      <p:bldP spid="5" grpId="0" animBg="1"/>
      <p:bldP spid="6"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grpSp>
        <p:nvGrpSpPr>
          <p:cNvPr id="3" name="组合 2"/>
          <p:cNvGrpSpPr/>
          <p:nvPr/>
        </p:nvGrpSpPr>
        <p:grpSpPr>
          <a:xfrm>
            <a:off x="1675075" y="2910233"/>
            <a:ext cx="1462088" cy="2109788"/>
            <a:chOff x="1479053" y="2699544"/>
            <a:chExt cx="1462088" cy="2109788"/>
          </a:xfrm>
        </p:grpSpPr>
        <p:sp>
          <p:nvSpPr>
            <p:cNvPr id="4" name="椭圆 7"/>
            <p:cNvSpPr/>
            <p:nvPr/>
          </p:nvSpPr>
          <p:spPr>
            <a:xfrm>
              <a:off x="14917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C0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标题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5" name="Oval 65"/>
            <p:cNvSpPr>
              <a:spLocks noChangeArrowheads="1"/>
            </p:cNvSpPr>
            <p:nvPr/>
          </p:nvSpPr>
          <p:spPr bwMode="auto">
            <a:xfrm rot="7998615" flipV="1">
              <a:off x="16036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6" name="TextBox 52"/>
            <p:cNvSpPr txBox="1">
              <a:spLocks noChangeArrowheads="1"/>
            </p:cNvSpPr>
            <p:nvPr/>
          </p:nvSpPr>
          <p:spPr bwMode="auto">
            <a:xfrm>
              <a:off x="2502991" y="3916591"/>
              <a:ext cx="438150"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rgbClr val="C00000"/>
                  </a:solidFill>
                  <a:latin typeface="Impact" panose="020B0806030902050204" pitchFamily="34" charset="0"/>
                  <a:cs typeface="Times New Roman" panose="02020603050405020304" pitchFamily="18" charset="0"/>
                </a:rPr>
                <a:t>01</a:t>
              </a:r>
              <a:endParaRPr lang="zh-CN" altLang="en-US" sz="2000" dirty="0">
                <a:solidFill>
                  <a:srgbClr val="C00000"/>
                </a:solidFill>
                <a:latin typeface="Impact" panose="020B0806030902050204" pitchFamily="34" charset="0"/>
                <a:cs typeface="Times New Roman" panose="02020603050405020304" pitchFamily="18" charset="0"/>
              </a:endParaRPr>
            </a:p>
          </p:txBody>
        </p:sp>
        <p:sp>
          <p:nvSpPr>
            <p:cNvPr id="7" name="椭圆 42"/>
            <p:cNvSpPr/>
            <p:nvPr/>
          </p:nvSpPr>
          <p:spPr>
            <a:xfrm>
              <a:off x="1479053" y="2699544"/>
              <a:ext cx="1373188"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grpSp>
        <p:nvGrpSpPr>
          <p:cNvPr id="8" name="组合 7"/>
          <p:cNvGrpSpPr/>
          <p:nvPr/>
        </p:nvGrpSpPr>
        <p:grpSpPr>
          <a:xfrm>
            <a:off x="3165739" y="2927697"/>
            <a:ext cx="1527175" cy="2092325"/>
            <a:chOff x="2969716" y="2717007"/>
            <a:chExt cx="1527175" cy="2092325"/>
          </a:xfrm>
        </p:grpSpPr>
        <p:sp>
          <p:nvSpPr>
            <p:cNvPr id="9" name="椭圆 7"/>
            <p:cNvSpPr/>
            <p:nvPr/>
          </p:nvSpPr>
          <p:spPr>
            <a:xfrm>
              <a:off x="2993528"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C0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标题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Oval 65"/>
            <p:cNvSpPr>
              <a:spLocks noChangeArrowheads="1"/>
            </p:cNvSpPr>
            <p:nvPr/>
          </p:nvSpPr>
          <p:spPr bwMode="auto">
            <a:xfrm rot="7998615" flipV="1">
              <a:off x="3106241" y="3867944"/>
              <a:ext cx="1747838" cy="134937"/>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11" name="TextBox 53"/>
            <p:cNvSpPr txBox="1">
              <a:spLocks noChangeArrowheads="1"/>
            </p:cNvSpPr>
            <p:nvPr/>
          </p:nvSpPr>
          <p:spPr bwMode="auto">
            <a:xfrm>
              <a:off x="3979366" y="3916590"/>
              <a:ext cx="5175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rgbClr val="C00000"/>
                  </a:solidFill>
                  <a:latin typeface="Impact" panose="020B0806030902050204" pitchFamily="34" charset="0"/>
                  <a:cs typeface="Times New Roman" panose="02020603050405020304" pitchFamily="18" charset="0"/>
                </a:rPr>
                <a:t>02</a:t>
              </a:r>
              <a:endParaRPr lang="zh-CN" altLang="en-US" sz="2000" dirty="0">
                <a:solidFill>
                  <a:srgbClr val="C00000"/>
                </a:solidFill>
                <a:latin typeface="Impact" panose="020B0806030902050204" pitchFamily="34" charset="0"/>
                <a:cs typeface="Times New Roman" panose="02020603050405020304" pitchFamily="18" charset="0"/>
              </a:endParaRPr>
            </a:p>
          </p:txBody>
        </p:sp>
        <p:sp>
          <p:nvSpPr>
            <p:cNvPr id="12" name="椭圆 42"/>
            <p:cNvSpPr/>
            <p:nvPr/>
          </p:nvSpPr>
          <p:spPr>
            <a:xfrm>
              <a:off x="2969716" y="2717007"/>
              <a:ext cx="1373187"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grpSp>
        <p:nvGrpSpPr>
          <p:cNvPr id="13" name="组合 12"/>
          <p:cNvGrpSpPr/>
          <p:nvPr/>
        </p:nvGrpSpPr>
        <p:grpSpPr>
          <a:xfrm>
            <a:off x="4692914" y="2962621"/>
            <a:ext cx="1503362" cy="2057400"/>
            <a:chOff x="4496891" y="2751932"/>
            <a:chExt cx="1503362" cy="2057400"/>
          </a:xfrm>
        </p:grpSpPr>
        <p:sp>
          <p:nvSpPr>
            <p:cNvPr id="15" name="椭圆 7"/>
            <p:cNvSpPr/>
            <p:nvPr/>
          </p:nvSpPr>
          <p:spPr>
            <a:xfrm>
              <a:off x="4496891" y="2751932"/>
              <a:ext cx="1423987"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C0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标题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Oval 65"/>
            <p:cNvSpPr>
              <a:spLocks noChangeArrowheads="1"/>
            </p:cNvSpPr>
            <p:nvPr/>
          </p:nvSpPr>
          <p:spPr bwMode="auto">
            <a:xfrm rot="7998615" flipV="1">
              <a:off x="4609603" y="3867944"/>
              <a:ext cx="1747838" cy="134938"/>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17" name="TextBox 54"/>
            <p:cNvSpPr txBox="1">
              <a:spLocks noChangeArrowheads="1"/>
            </p:cNvSpPr>
            <p:nvPr/>
          </p:nvSpPr>
          <p:spPr bwMode="auto">
            <a:xfrm>
              <a:off x="5455741" y="3916590"/>
              <a:ext cx="544512"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rgbClr val="C00000"/>
                  </a:solidFill>
                  <a:latin typeface="Impact" panose="020B0806030902050204" pitchFamily="34" charset="0"/>
                  <a:cs typeface="Times New Roman" panose="02020603050405020304" pitchFamily="18" charset="0"/>
                </a:rPr>
                <a:t>03</a:t>
              </a:r>
              <a:endParaRPr lang="zh-CN" altLang="en-US" sz="2000" dirty="0">
                <a:solidFill>
                  <a:srgbClr val="C00000"/>
                </a:solidFill>
                <a:latin typeface="Impact" panose="020B0806030902050204" pitchFamily="34" charset="0"/>
                <a:cs typeface="Times New Roman" panose="02020603050405020304" pitchFamily="18" charset="0"/>
              </a:endParaRPr>
            </a:p>
          </p:txBody>
        </p:sp>
        <p:sp>
          <p:nvSpPr>
            <p:cNvPr id="18" name="椭圆 42"/>
            <p:cNvSpPr/>
            <p:nvPr/>
          </p:nvSpPr>
          <p:spPr>
            <a:xfrm>
              <a:off x="4508003" y="27757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grpSp>
        <p:nvGrpSpPr>
          <p:cNvPr id="19" name="组合 18"/>
          <p:cNvGrpSpPr/>
          <p:nvPr/>
        </p:nvGrpSpPr>
        <p:grpSpPr>
          <a:xfrm>
            <a:off x="6159763" y="2962621"/>
            <a:ext cx="1460500" cy="2057400"/>
            <a:chOff x="5963741" y="2751932"/>
            <a:chExt cx="1460500" cy="2057400"/>
          </a:xfrm>
        </p:grpSpPr>
        <p:sp>
          <p:nvSpPr>
            <p:cNvPr id="20" name="椭圆 7"/>
            <p:cNvSpPr/>
            <p:nvPr/>
          </p:nvSpPr>
          <p:spPr>
            <a:xfrm>
              <a:off x="60002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C0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标</a:t>
              </a:r>
              <a:r>
                <a:rPr lang="zh-CN" altLang="en-US" sz="2000" kern="0" dirty="0">
                  <a:solidFill>
                    <a:sysClr val="window" lastClr="FFFFFF"/>
                  </a:solidFill>
                  <a:latin typeface="微软雅黑" panose="020B0503020204020204" pitchFamily="34" charset="-122"/>
                  <a:ea typeface="微软雅黑" panose="020B0503020204020204" pitchFamily="34" charset="-122"/>
                </a:rPr>
                <a:t>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Oval 65"/>
            <p:cNvSpPr>
              <a:spLocks noChangeArrowheads="1"/>
            </p:cNvSpPr>
            <p:nvPr/>
          </p:nvSpPr>
          <p:spPr bwMode="auto">
            <a:xfrm rot="7998615" flipV="1">
              <a:off x="61121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22" name="TextBox 55"/>
            <p:cNvSpPr txBox="1">
              <a:spLocks noChangeArrowheads="1"/>
            </p:cNvSpPr>
            <p:nvPr/>
          </p:nvSpPr>
          <p:spPr bwMode="auto">
            <a:xfrm>
              <a:off x="6932116" y="3916590"/>
              <a:ext cx="4921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rgbClr val="C00000"/>
                  </a:solidFill>
                  <a:latin typeface="Impact" panose="020B0806030902050204" pitchFamily="34" charset="0"/>
                  <a:cs typeface="Times New Roman" panose="02020603050405020304" pitchFamily="18" charset="0"/>
                </a:rPr>
                <a:t>04</a:t>
              </a:r>
              <a:endParaRPr lang="zh-CN" altLang="en-US" sz="2000" dirty="0">
                <a:solidFill>
                  <a:srgbClr val="C00000"/>
                </a:solidFill>
                <a:latin typeface="Impact" panose="020B0806030902050204" pitchFamily="34" charset="0"/>
                <a:cs typeface="Times New Roman" panose="02020603050405020304" pitchFamily="18" charset="0"/>
              </a:endParaRPr>
            </a:p>
          </p:txBody>
        </p:sp>
        <p:sp>
          <p:nvSpPr>
            <p:cNvPr id="23" name="椭圆 42"/>
            <p:cNvSpPr/>
            <p:nvPr/>
          </p:nvSpPr>
          <p:spPr>
            <a:xfrm>
              <a:off x="5963741" y="27630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sp>
        <p:nvSpPr>
          <p:cNvPr id="24" name="TextBox 76"/>
          <p:cNvSpPr txBox="1"/>
          <p:nvPr/>
        </p:nvSpPr>
        <p:spPr>
          <a:xfrm>
            <a:off x="1251267" y="1368074"/>
            <a:ext cx="7169151" cy="1139180"/>
          </a:xfrm>
          <a:prstGeom prst="rect">
            <a:avLst/>
          </a:prstGeom>
          <a:noFill/>
        </p:spPr>
        <p:txBody>
          <a:bodyPr lIns="91428" tIns="45714" rIns="91428" bIns="45714" anchor="ctr"/>
          <a:lstStyle/>
          <a:p>
            <a:pPr algn="just">
              <a:lnSpc>
                <a:spcPct val="130000"/>
              </a:lnSpc>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截至</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31</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日，公司负债总额</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10.36</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亿元，主要构成为：短期借款</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含本年到期的长期借款</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)9.6</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亿元，长期借款</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5500</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万元，应付账款</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707</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万元，应交税费</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51</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万元。</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Freeform 5"/>
          <p:cNvSpPr>
            <a:spLocks noEditPoints="1"/>
          </p:cNvSpPr>
          <p:nvPr/>
        </p:nvSpPr>
        <p:spPr bwMode="auto">
          <a:xfrm>
            <a:off x="899592" y="1412972"/>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C00000"/>
          </a:solidFill>
          <a:ln>
            <a:noFill/>
          </a:ln>
        </p:spPr>
        <p:txBody>
          <a:bodyPr lIns="91428" tIns="45714" rIns="91428" bIns="45714"/>
          <a:lstStyle/>
          <a:p>
            <a:endParaRPr lang="zh-CN" altLang="en-US">
              <a:solidFill>
                <a:schemeClr val="tx1">
                  <a:lumMod val="50000"/>
                  <a:lumOff val="50000"/>
                </a:schemeClr>
              </a:solidFill>
            </a:endParaRPr>
          </a:p>
        </p:txBody>
      </p:sp>
      <p:sp>
        <p:nvSpPr>
          <p:cNvPr id="26" name="Freeform 5"/>
          <p:cNvSpPr>
            <a:spLocks noEditPoints="1"/>
          </p:cNvSpPr>
          <p:nvPr/>
        </p:nvSpPr>
        <p:spPr bwMode="auto">
          <a:xfrm rot="10800000">
            <a:off x="8296414" y="2245590"/>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C00000"/>
          </a:solidFill>
          <a:ln>
            <a:noFill/>
          </a:ln>
        </p:spPr>
        <p:txBody>
          <a:bodyPr lIns="91428" tIns="45714" rIns="91428" bIns="45714"/>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22" presetClass="entr" presetSubtype="4"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000"/>
                                        <p:tgtEl>
                                          <p:spTgt spid="8"/>
                                        </p:tgtEl>
                                      </p:cBhvr>
                                    </p:animEffect>
                                  </p:childTnLst>
                                </p:cTn>
                              </p:par>
                              <p:par>
                                <p:cTn id="14" presetID="22" presetClass="entr" presetSubtype="4" fill="hold"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1000"/>
                                        <p:tgtEl>
                                          <p:spTgt spid="13"/>
                                        </p:tgtEl>
                                      </p:cBhvr>
                                    </p:animEffect>
                                  </p:childTnLst>
                                </p:cTn>
                              </p:par>
                              <p:par>
                                <p:cTn id="17" presetID="22" presetClass="entr" presetSubtype="4" fill="hold" nodeType="withEffect">
                                  <p:stCondLst>
                                    <p:cond delay="150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1000"/>
                                        <p:tgtEl>
                                          <p:spTgt spid="19"/>
                                        </p:tgtEl>
                                      </p:cBhvr>
                                    </p:animEffect>
                                  </p:childTnLst>
                                </p:cTn>
                              </p:par>
                              <p:par>
                                <p:cTn id="20" presetID="53" presetClass="entr" presetSubtype="16" fill="hold" grpId="0" nodeType="withEffect">
                                  <p:stCondLst>
                                    <p:cond delay="225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225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Effect transition="in" filter="wipe(left)">
                                      <p:cBhvr>
                                        <p:cTn id="3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528"/>
            <a:ext cx="9144000" cy="5143500"/>
          </a:xfrm>
          <a:prstGeom prst="rect">
            <a:avLst/>
          </a:prstGeom>
        </p:spPr>
      </p:pic>
      <p:pic>
        <p:nvPicPr>
          <p:cNvPr id="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09023"/>
            <a:ext cx="6810254" cy="49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0" y="1491630"/>
            <a:ext cx="5469147" cy="2369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9"/>
          <p:cNvSpPr>
            <a:spLocks noChangeArrowheads="1"/>
          </p:cNvSpPr>
          <p:nvPr/>
        </p:nvSpPr>
        <p:spPr bwMode="auto">
          <a:xfrm>
            <a:off x="107504" y="2143808"/>
            <a:ext cx="1242868" cy="1243226"/>
          </a:xfrm>
          <a:prstGeom prst="ellipse">
            <a:avLst/>
          </a:prstGeom>
          <a:solidFill>
            <a:schemeClr val="bg1"/>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7" name="TextBox 6"/>
          <p:cNvSpPr txBox="1">
            <a:spLocks noChangeArrowheads="1"/>
          </p:cNvSpPr>
          <p:nvPr/>
        </p:nvSpPr>
        <p:spPr bwMode="auto">
          <a:xfrm>
            <a:off x="285576" y="2452595"/>
            <a:ext cx="886726"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chemeClr val="tx1">
                    <a:lumMod val="75000"/>
                    <a:lumOff val="25000"/>
                  </a:schemeClr>
                </a:solidFill>
                <a:latin typeface="微软雅黑" panose="020B0503020204020204" pitchFamily="34" charset="-122"/>
              </a:rPr>
              <a:t>03</a:t>
            </a:r>
          </a:p>
        </p:txBody>
      </p:sp>
      <p:sp>
        <p:nvSpPr>
          <p:cNvPr id="9" name="TextBox 19"/>
          <p:cNvSpPr txBox="1">
            <a:spLocks noChangeArrowheads="1"/>
          </p:cNvSpPr>
          <p:nvPr/>
        </p:nvSpPr>
        <p:spPr bwMode="auto">
          <a:xfrm>
            <a:off x="1475656" y="2380587"/>
            <a:ext cx="3849475"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b="1" dirty="0">
                <a:solidFill>
                  <a:schemeClr val="bg1"/>
                </a:solidFill>
                <a:latin typeface="微软雅黑" panose="020B0503020204020204" pitchFamily="34" charset="-122"/>
              </a:rPr>
              <a:t>预算完成情况分析</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500" decel="50000" fill="hold">
                                          <p:stCondLst>
                                            <p:cond delay="0"/>
                                          </p:stCondLst>
                                        </p:cTn>
                                        <p:tgtEl>
                                          <p:spTgt spid="6"/>
                                        </p:tgtEl>
                                        <p:attrNameLst>
                                          <p:attrName>ppt_x</p:attrName>
                                          <p:attrName>ppt_y</p:attrName>
                                        </p:attrNameLst>
                                      </p:cBhvr>
                                      <p:rCtr x="0" y="0"/>
                                    </p:animMotion>
                                    <p:animEffect transition="in" filter="fade">
                                      <p:cBhvr>
                                        <p:cTn id="14" dur="15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500" decel="50000" fill="hold">
                                          <p:stCondLst>
                                            <p:cond delay="0"/>
                                          </p:stCondLst>
                                        </p:cTn>
                                        <p:tgtEl>
                                          <p:spTgt spid="7"/>
                                        </p:tgtEl>
                                        <p:attrNameLst>
                                          <p:attrName>ppt_x</p:attrName>
                                          <p:attrName>ppt_y</p:attrName>
                                        </p:attrNameLst>
                                      </p:cBhvr>
                                      <p:rCtr x="0" y="0"/>
                                    </p:animMotion>
                                    <p:animEffect transition="in" filter="fade">
                                      <p:cBhvr>
                                        <p:cTn id="19" dur="1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autoUpdateAnimBg="0"/>
      <p:bldP spid="7" grpId="0" autoUpdateAnimBg="0"/>
      <p:bldP spid="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TextBox 2"/>
          <p:cNvSpPr txBox="1"/>
          <p:nvPr/>
        </p:nvSpPr>
        <p:spPr>
          <a:xfrm>
            <a:off x="4335711" y="3338172"/>
            <a:ext cx="4052713" cy="430887"/>
          </a:xfrm>
          <a:prstGeom prst="rect">
            <a:avLst/>
          </a:prstGeom>
          <a:noFill/>
        </p:spPr>
        <p:txBody>
          <a:bodyPr wrap="none">
            <a:spAutoFit/>
          </a:bodyPr>
          <a:lstStyle/>
          <a:p>
            <a:pPr fontAlgn="base">
              <a:spcBef>
                <a:spcPct val="0"/>
              </a:spcBef>
              <a:spcAft>
                <a:spcPct val="0"/>
              </a:spcAft>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本期成本、费用共计</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3484</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万元，占支出总预算</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3%</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a:p>
            <a:pPr fontAlgn="base">
              <a:spcBef>
                <a:spcPct val="0"/>
              </a:spcBef>
              <a:spcAft>
                <a:spcPct val="0"/>
              </a:spcAft>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扣除</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XXX</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项目和可转债发行费用的影响后，占支出总预算</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6%</a:t>
            </a:r>
          </a:p>
        </p:txBody>
      </p:sp>
      <p:sp>
        <p:nvSpPr>
          <p:cNvPr id="4" name="TextBox 3"/>
          <p:cNvSpPr txBox="1"/>
          <p:nvPr/>
        </p:nvSpPr>
        <p:spPr>
          <a:xfrm>
            <a:off x="2464049" y="4235452"/>
            <a:ext cx="3712876" cy="430887"/>
          </a:xfrm>
          <a:prstGeom prst="rect">
            <a:avLst/>
          </a:prstGeom>
          <a:noFill/>
        </p:spPr>
        <p:txBody>
          <a:bodyPr wrap="none">
            <a:spAutoFit/>
          </a:bodyPr>
          <a:lstStyle/>
          <a:p>
            <a:pPr fontAlgn="base">
              <a:spcBef>
                <a:spcPct val="0"/>
              </a:spcBef>
              <a:spcAft>
                <a:spcPct val="0"/>
              </a:spcAft>
              <a:defRPr/>
            </a:pPr>
            <a:r>
              <a:rPr lang="zh-CN" altLang="en-US" sz="1100" dirty="0">
                <a:latin typeface="微软雅黑" panose="020B0503020204020204" pitchFamily="34" charset="-122"/>
                <a:ea typeface="微软雅黑" panose="020B0503020204020204" pitchFamily="34" charset="-122"/>
              </a:rPr>
              <a:t>本期收入、收益共计</a:t>
            </a:r>
            <a:r>
              <a:rPr lang="en-US" altLang="zh-CN" sz="1100" dirty="0">
                <a:latin typeface="微软雅黑" panose="020B0503020204020204" pitchFamily="34" charset="-122"/>
                <a:ea typeface="微软雅黑" panose="020B0503020204020204" pitchFamily="34" charset="-122"/>
              </a:rPr>
              <a:t>4195</a:t>
            </a:r>
            <a:r>
              <a:rPr lang="zh-CN" altLang="en-US" sz="1100" dirty="0">
                <a:latin typeface="微软雅黑" panose="020B0503020204020204" pitchFamily="34" charset="-122"/>
                <a:ea typeface="微软雅黑" panose="020B0503020204020204" pitchFamily="34" charset="-122"/>
              </a:rPr>
              <a:t>万元，完成收入总预算</a:t>
            </a:r>
            <a:r>
              <a:rPr lang="en-US" altLang="zh-CN" sz="1100" dirty="0">
                <a:latin typeface="微软雅黑" panose="020B0503020204020204" pitchFamily="34" charset="-122"/>
                <a:ea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pPr fontAlgn="base">
              <a:spcBef>
                <a:spcPct val="0"/>
              </a:spcBef>
              <a:spcAft>
                <a:spcPct val="0"/>
              </a:spcAft>
              <a:defRPr/>
            </a:pPr>
            <a:r>
              <a:rPr lang="zh-CN" altLang="en-US" sz="1100" dirty="0">
                <a:latin typeface="微软雅黑" panose="020B0503020204020204" pitchFamily="34" charset="-122"/>
                <a:ea typeface="微软雅黑" panose="020B0503020204020204" pitchFamily="34" charset="-122"/>
              </a:rPr>
              <a:t>扣除</a:t>
            </a:r>
            <a:r>
              <a:rPr lang="en-US" altLang="zh-CN" sz="1100" dirty="0">
                <a:latin typeface="微软雅黑" panose="020B0503020204020204" pitchFamily="34" charset="-122"/>
                <a:ea typeface="微软雅黑" panose="020B0503020204020204" pitchFamily="34" charset="-122"/>
              </a:rPr>
              <a:t>XXX</a:t>
            </a:r>
            <a:r>
              <a:rPr lang="zh-CN" altLang="en-US" sz="1100" dirty="0">
                <a:latin typeface="微软雅黑" panose="020B0503020204020204" pitchFamily="34" charset="-122"/>
                <a:ea typeface="微软雅黑" panose="020B0503020204020204" pitchFamily="34" charset="-122"/>
              </a:rPr>
              <a:t>因素和</a:t>
            </a:r>
            <a:r>
              <a:rPr lang="en-US" altLang="zh-CN" sz="1100" dirty="0">
                <a:latin typeface="微软雅黑" panose="020B0503020204020204" pitchFamily="34" charset="-122"/>
                <a:ea typeface="微软雅黑" panose="020B0503020204020204" pitchFamily="34" charset="-122"/>
              </a:rPr>
              <a:t>XXXX</a:t>
            </a:r>
            <a:r>
              <a:rPr lang="zh-CN" altLang="en-US" sz="1100" dirty="0">
                <a:latin typeface="微软雅黑" panose="020B0503020204020204" pitchFamily="34" charset="-122"/>
                <a:ea typeface="微软雅黑" panose="020B0503020204020204" pitchFamily="34" charset="-122"/>
              </a:rPr>
              <a:t>项目的影响，完成收入总预算</a:t>
            </a:r>
            <a:r>
              <a:rPr lang="en-US" altLang="zh-CN" sz="1100" dirty="0">
                <a:latin typeface="微软雅黑" panose="020B0503020204020204" pitchFamily="34" charset="-122"/>
                <a:ea typeface="微软雅黑" panose="020B0503020204020204" pitchFamily="34" charset="-122"/>
              </a:rPr>
              <a:t>6%</a:t>
            </a:r>
            <a:r>
              <a:rPr lang="zh-CN" altLang="en-US"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p:txBody>
      </p:sp>
      <p:sp>
        <p:nvSpPr>
          <p:cNvPr id="5" name="TextBox 4"/>
          <p:cNvSpPr txBox="1"/>
          <p:nvPr/>
        </p:nvSpPr>
        <p:spPr>
          <a:xfrm>
            <a:off x="6238489" y="2146059"/>
            <a:ext cx="1887055" cy="938719"/>
          </a:xfrm>
          <a:prstGeom prst="rect">
            <a:avLst/>
          </a:prstGeom>
          <a:noFill/>
        </p:spPr>
        <p:txBody>
          <a:bodyPr wrap="none">
            <a:spAutoFit/>
          </a:bodyPr>
          <a:lstStyle/>
          <a:p>
            <a:pPr fontAlgn="base">
              <a:spcBef>
                <a:spcPct val="0"/>
              </a:spcBef>
              <a:spcAft>
                <a:spcPct val="0"/>
              </a:spcAft>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本期净利润</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605</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万元，完成</a:t>
            </a:r>
            <a:endPar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a:p>
            <a:pPr fontAlgn="base">
              <a:spcBef>
                <a:spcPct val="0"/>
              </a:spcBef>
              <a:spcAft>
                <a:spcPct val="0"/>
              </a:spcAft>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全年预算</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7%</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，如果对</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XXXX</a:t>
            </a:r>
          </a:p>
          <a:p>
            <a:pPr fontAlgn="base">
              <a:spcBef>
                <a:spcPct val="0"/>
              </a:spcBef>
              <a:spcAft>
                <a:spcPct val="0"/>
              </a:spcAft>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收益按预算平均季度收益</a:t>
            </a:r>
            <a:endPar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a:p>
            <a:pPr fontAlgn="base">
              <a:spcBef>
                <a:spcPct val="0"/>
              </a:spcBef>
              <a:spcAft>
                <a:spcPct val="0"/>
              </a:spcAft>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利润调整为</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855</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万元，</a:t>
            </a:r>
            <a:endPar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a:p>
            <a:pPr fontAlgn="base">
              <a:spcBef>
                <a:spcPct val="0"/>
              </a:spcBef>
              <a:spcAft>
                <a:spcPct val="0"/>
              </a:spcAft>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完成预算</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9.6%</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52736" y="2050709"/>
            <a:ext cx="1944688" cy="2681281"/>
            <a:chOff x="681032" y="1902140"/>
            <a:chExt cx="1944688" cy="2681281"/>
          </a:xfrm>
        </p:grpSpPr>
        <p:sp>
          <p:nvSpPr>
            <p:cNvPr id="7"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0000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8"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9" name="矩形​​ 16"/>
            <p:cNvSpPr>
              <a:spLocks noChangeArrowheads="1"/>
            </p:cNvSpPr>
            <p:nvPr/>
          </p:nvSpPr>
          <p:spPr bwMode="auto">
            <a:xfrm>
              <a:off x="1087761" y="2412848"/>
              <a:ext cx="11079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收入</a:t>
              </a:r>
              <a:endPar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收益类</a:t>
              </a:r>
            </a:p>
          </p:txBody>
        </p:sp>
      </p:grpSp>
      <p:grpSp>
        <p:nvGrpSpPr>
          <p:cNvPr id="10" name="组合 9"/>
          <p:cNvGrpSpPr/>
          <p:nvPr/>
        </p:nvGrpSpPr>
        <p:grpSpPr>
          <a:xfrm>
            <a:off x="3318124" y="1677647"/>
            <a:ext cx="1439862" cy="1946260"/>
            <a:chOff x="3146420" y="1529078"/>
            <a:chExt cx="1439862" cy="1946260"/>
          </a:xfrm>
        </p:grpSpPr>
        <p:sp>
          <p:nvSpPr>
            <p:cNvPr id="1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0000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2"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3" name="矩形​​ 17"/>
            <p:cNvSpPr>
              <a:spLocks noChangeArrowheads="1"/>
            </p:cNvSpPr>
            <p:nvPr/>
          </p:nvSpPr>
          <p:spPr bwMode="auto">
            <a:xfrm>
              <a:off x="3360311" y="1855757"/>
              <a:ext cx="9541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成本</a:t>
              </a:r>
              <a:endPar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lang="zh-CN" altLang="en-US" sz="2000" b="1" kern="0" dirty="0">
                  <a:solidFill>
                    <a:sysClr val="window" lastClr="FFFFFF"/>
                  </a:solidFill>
                  <a:latin typeface="微软雅黑" panose="020B0503020204020204" pitchFamily="34" charset="-122"/>
                  <a:ea typeface="微软雅黑" panose="020B0503020204020204" pitchFamily="34" charset="-122"/>
                  <a:cs typeface="Arial Unicode MS" panose="020B0604020202020204" pitchFamily="34" charset="-122"/>
                </a:rPr>
                <a:t>费用类</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5" name="组合 14"/>
          <p:cNvGrpSpPr/>
          <p:nvPr/>
        </p:nvGrpSpPr>
        <p:grpSpPr>
          <a:xfrm>
            <a:off x="5245349" y="1401422"/>
            <a:ext cx="1012825" cy="1357676"/>
            <a:chOff x="5073645" y="1252853"/>
            <a:chExt cx="1012825" cy="1357676"/>
          </a:xfrm>
        </p:grpSpPr>
        <p:sp>
          <p:nvSpPr>
            <p:cNvPr id="16"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0000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7"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8" name="矩形​​ 18"/>
            <p:cNvSpPr>
              <a:spLocks noChangeArrowheads="1"/>
            </p:cNvSpPr>
            <p:nvPr/>
          </p:nvSpPr>
          <p:spPr bwMode="auto">
            <a:xfrm>
              <a:off x="5076563" y="1463486"/>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预算分析</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lang="zh-CN" altLang="en-US" sz="1600" b="1" kern="0" dirty="0">
                  <a:solidFill>
                    <a:sysClr val="window" lastClr="FFFFFF"/>
                  </a:solidFill>
                  <a:latin typeface="微软雅黑" panose="020B0503020204020204" pitchFamily="34" charset="-122"/>
                  <a:ea typeface="微软雅黑" panose="020B0503020204020204" pitchFamily="34" charset="-122"/>
                  <a:cs typeface="Arial Unicode MS" panose="020B0604020202020204" pitchFamily="34" charset="-122"/>
                </a:rPr>
                <a:t>综述</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362">
                                          <p:stCondLst>
                                            <p:cond delay="0"/>
                                          </p:stCondLst>
                                        </p:cTn>
                                        <p:tgtEl>
                                          <p:spTgt spid="6"/>
                                        </p:tgtEl>
                                      </p:cBhvr>
                                    </p:animEffect>
                                    <p:anim calcmode="lin" valueType="num">
                                      <p:cBhvr>
                                        <p:cTn id="1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7" dur="16">
                                          <p:stCondLst>
                                            <p:cond delay="406"/>
                                          </p:stCondLst>
                                        </p:cTn>
                                        <p:tgtEl>
                                          <p:spTgt spid="6"/>
                                        </p:tgtEl>
                                      </p:cBhvr>
                                      <p:to x="100000" y="60000"/>
                                    </p:animScale>
                                    <p:animScale>
                                      <p:cBhvr>
                                        <p:cTn id="18" dur="104" decel="50000">
                                          <p:stCondLst>
                                            <p:cond delay="423"/>
                                          </p:stCondLst>
                                        </p:cTn>
                                        <p:tgtEl>
                                          <p:spTgt spid="6"/>
                                        </p:tgtEl>
                                      </p:cBhvr>
                                      <p:to x="100000" y="100000"/>
                                    </p:animScale>
                                    <p:animScale>
                                      <p:cBhvr>
                                        <p:cTn id="19" dur="16">
                                          <p:stCondLst>
                                            <p:cond delay="820"/>
                                          </p:stCondLst>
                                        </p:cTn>
                                        <p:tgtEl>
                                          <p:spTgt spid="6"/>
                                        </p:tgtEl>
                                      </p:cBhvr>
                                      <p:to x="100000" y="80000"/>
                                    </p:animScale>
                                    <p:animScale>
                                      <p:cBhvr>
                                        <p:cTn id="20" dur="104" decel="50000">
                                          <p:stCondLst>
                                            <p:cond delay="836"/>
                                          </p:stCondLst>
                                        </p:cTn>
                                        <p:tgtEl>
                                          <p:spTgt spid="6"/>
                                        </p:tgtEl>
                                      </p:cBhvr>
                                      <p:to x="100000" y="100000"/>
                                    </p:animScale>
                                    <p:animScale>
                                      <p:cBhvr>
                                        <p:cTn id="21" dur="16">
                                          <p:stCondLst>
                                            <p:cond delay="1026"/>
                                          </p:stCondLst>
                                        </p:cTn>
                                        <p:tgtEl>
                                          <p:spTgt spid="6"/>
                                        </p:tgtEl>
                                      </p:cBhvr>
                                      <p:to x="100000" y="90000"/>
                                    </p:animScale>
                                    <p:animScale>
                                      <p:cBhvr>
                                        <p:cTn id="22" dur="104" decel="50000">
                                          <p:stCondLst>
                                            <p:cond delay="1042"/>
                                          </p:stCondLst>
                                        </p:cTn>
                                        <p:tgtEl>
                                          <p:spTgt spid="6"/>
                                        </p:tgtEl>
                                      </p:cBhvr>
                                      <p:to x="100000" y="100000"/>
                                    </p:animScale>
                                    <p:animScale>
                                      <p:cBhvr>
                                        <p:cTn id="23" dur="16">
                                          <p:stCondLst>
                                            <p:cond delay="1130"/>
                                          </p:stCondLst>
                                        </p:cTn>
                                        <p:tgtEl>
                                          <p:spTgt spid="6"/>
                                        </p:tgtEl>
                                      </p:cBhvr>
                                      <p:to x="100000" y="95000"/>
                                    </p:animScale>
                                    <p:animScale>
                                      <p:cBhvr>
                                        <p:cTn id="24" dur="104" decel="50000">
                                          <p:stCondLst>
                                            <p:cond delay="1146"/>
                                          </p:stCondLst>
                                        </p:cTn>
                                        <p:tgtEl>
                                          <p:spTgt spid="6"/>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362">
                                          <p:stCondLst>
                                            <p:cond delay="0"/>
                                          </p:stCondLst>
                                        </p:cTn>
                                        <p:tgtEl>
                                          <p:spTgt spid="10"/>
                                        </p:tgtEl>
                                      </p:cBhvr>
                                    </p:animEffect>
                                    <p:anim calcmode="lin" valueType="num">
                                      <p:cBhvr>
                                        <p:cTn id="2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3" dur="16">
                                          <p:stCondLst>
                                            <p:cond delay="406"/>
                                          </p:stCondLst>
                                        </p:cTn>
                                        <p:tgtEl>
                                          <p:spTgt spid="10"/>
                                        </p:tgtEl>
                                      </p:cBhvr>
                                      <p:to x="100000" y="60000"/>
                                    </p:animScale>
                                    <p:animScale>
                                      <p:cBhvr>
                                        <p:cTn id="34" dur="104" decel="50000">
                                          <p:stCondLst>
                                            <p:cond delay="423"/>
                                          </p:stCondLst>
                                        </p:cTn>
                                        <p:tgtEl>
                                          <p:spTgt spid="10"/>
                                        </p:tgtEl>
                                      </p:cBhvr>
                                      <p:to x="100000" y="100000"/>
                                    </p:animScale>
                                    <p:animScale>
                                      <p:cBhvr>
                                        <p:cTn id="35" dur="16">
                                          <p:stCondLst>
                                            <p:cond delay="820"/>
                                          </p:stCondLst>
                                        </p:cTn>
                                        <p:tgtEl>
                                          <p:spTgt spid="10"/>
                                        </p:tgtEl>
                                      </p:cBhvr>
                                      <p:to x="100000" y="80000"/>
                                    </p:animScale>
                                    <p:animScale>
                                      <p:cBhvr>
                                        <p:cTn id="36" dur="104" decel="50000">
                                          <p:stCondLst>
                                            <p:cond delay="836"/>
                                          </p:stCondLst>
                                        </p:cTn>
                                        <p:tgtEl>
                                          <p:spTgt spid="10"/>
                                        </p:tgtEl>
                                      </p:cBhvr>
                                      <p:to x="100000" y="100000"/>
                                    </p:animScale>
                                    <p:animScale>
                                      <p:cBhvr>
                                        <p:cTn id="37" dur="16">
                                          <p:stCondLst>
                                            <p:cond delay="1026"/>
                                          </p:stCondLst>
                                        </p:cTn>
                                        <p:tgtEl>
                                          <p:spTgt spid="10"/>
                                        </p:tgtEl>
                                      </p:cBhvr>
                                      <p:to x="100000" y="90000"/>
                                    </p:animScale>
                                    <p:animScale>
                                      <p:cBhvr>
                                        <p:cTn id="38" dur="104" decel="50000">
                                          <p:stCondLst>
                                            <p:cond delay="1042"/>
                                          </p:stCondLst>
                                        </p:cTn>
                                        <p:tgtEl>
                                          <p:spTgt spid="10"/>
                                        </p:tgtEl>
                                      </p:cBhvr>
                                      <p:to x="100000" y="100000"/>
                                    </p:animScale>
                                    <p:animScale>
                                      <p:cBhvr>
                                        <p:cTn id="39" dur="16">
                                          <p:stCondLst>
                                            <p:cond delay="1130"/>
                                          </p:stCondLst>
                                        </p:cTn>
                                        <p:tgtEl>
                                          <p:spTgt spid="10"/>
                                        </p:tgtEl>
                                      </p:cBhvr>
                                      <p:to x="100000" y="95000"/>
                                    </p:animScale>
                                    <p:animScale>
                                      <p:cBhvr>
                                        <p:cTn id="40" dur="104" decel="50000">
                                          <p:stCondLst>
                                            <p:cond delay="1146"/>
                                          </p:stCondLst>
                                        </p:cTn>
                                        <p:tgtEl>
                                          <p:spTgt spid="10"/>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362">
                                          <p:stCondLst>
                                            <p:cond delay="0"/>
                                          </p:stCondLst>
                                        </p:cTn>
                                        <p:tgtEl>
                                          <p:spTgt spid="15"/>
                                        </p:tgtEl>
                                      </p:cBhvr>
                                    </p:animEffect>
                                    <p:anim calcmode="lin" valueType="num">
                                      <p:cBhvr>
                                        <p:cTn id="44" dur="1139"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15"/>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15"/>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15"/>
                                        </p:tgtEl>
                                        <p:attrNameLst>
                                          <p:attrName>ppt_y</p:attrName>
                                        </p:attrNameLst>
                                      </p:cBhvr>
                                      <p:tavLst>
                                        <p:tav tm="0" fmla="#ppt_y-sin(pi*$)/81">
                                          <p:val>
                                            <p:fltVal val="0"/>
                                          </p:val>
                                        </p:tav>
                                        <p:tav tm="100000">
                                          <p:val>
                                            <p:fltVal val="1"/>
                                          </p:val>
                                        </p:tav>
                                      </p:tavLst>
                                    </p:anim>
                                    <p:animScale>
                                      <p:cBhvr>
                                        <p:cTn id="49" dur="16">
                                          <p:stCondLst>
                                            <p:cond delay="406"/>
                                          </p:stCondLst>
                                        </p:cTn>
                                        <p:tgtEl>
                                          <p:spTgt spid="15"/>
                                        </p:tgtEl>
                                      </p:cBhvr>
                                      <p:to x="100000" y="60000"/>
                                    </p:animScale>
                                    <p:animScale>
                                      <p:cBhvr>
                                        <p:cTn id="50" dur="104" decel="50000">
                                          <p:stCondLst>
                                            <p:cond delay="423"/>
                                          </p:stCondLst>
                                        </p:cTn>
                                        <p:tgtEl>
                                          <p:spTgt spid="15"/>
                                        </p:tgtEl>
                                      </p:cBhvr>
                                      <p:to x="100000" y="100000"/>
                                    </p:animScale>
                                    <p:animScale>
                                      <p:cBhvr>
                                        <p:cTn id="51" dur="16">
                                          <p:stCondLst>
                                            <p:cond delay="820"/>
                                          </p:stCondLst>
                                        </p:cTn>
                                        <p:tgtEl>
                                          <p:spTgt spid="15"/>
                                        </p:tgtEl>
                                      </p:cBhvr>
                                      <p:to x="100000" y="80000"/>
                                    </p:animScale>
                                    <p:animScale>
                                      <p:cBhvr>
                                        <p:cTn id="52" dur="104" decel="50000">
                                          <p:stCondLst>
                                            <p:cond delay="836"/>
                                          </p:stCondLst>
                                        </p:cTn>
                                        <p:tgtEl>
                                          <p:spTgt spid="15"/>
                                        </p:tgtEl>
                                      </p:cBhvr>
                                      <p:to x="100000" y="100000"/>
                                    </p:animScale>
                                    <p:animScale>
                                      <p:cBhvr>
                                        <p:cTn id="53" dur="16">
                                          <p:stCondLst>
                                            <p:cond delay="1026"/>
                                          </p:stCondLst>
                                        </p:cTn>
                                        <p:tgtEl>
                                          <p:spTgt spid="15"/>
                                        </p:tgtEl>
                                      </p:cBhvr>
                                      <p:to x="100000" y="90000"/>
                                    </p:animScale>
                                    <p:animScale>
                                      <p:cBhvr>
                                        <p:cTn id="54" dur="104" decel="50000">
                                          <p:stCondLst>
                                            <p:cond delay="1042"/>
                                          </p:stCondLst>
                                        </p:cTn>
                                        <p:tgtEl>
                                          <p:spTgt spid="15"/>
                                        </p:tgtEl>
                                      </p:cBhvr>
                                      <p:to x="100000" y="100000"/>
                                    </p:animScale>
                                    <p:animScale>
                                      <p:cBhvr>
                                        <p:cTn id="55" dur="16">
                                          <p:stCondLst>
                                            <p:cond delay="1130"/>
                                          </p:stCondLst>
                                        </p:cTn>
                                        <p:tgtEl>
                                          <p:spTgt spid="15"/>
                                        </p:tgtEl>
                                      </p:cBhvr>
                                      <p:to x="100000" y="95000"/>
                                    </p:animScale>
                                    <p:animScale>
                                      <p:cBhvr>
                                        <p:cTn id="56" dur="104" decel="50000">
                                          <p:stCondLst>
                                            <p:cond delay="1146"/>
                                          </p:stCondLst>
                                        </p:cTn>
                                        <p:tgtEl>
                                          <p:spTgt spid="15"/>
                                        </p:tgtEl>
                                      </p:cBhvr>
                                      <p:to x="100000" y="100000"/>
                                    </p:animScale>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250"/>
                                        <p:tgtEl>
                                          <p:spTgt spid="5"/>
                                        </p:tgtEl>
                                      </p:cBhvr>
                                    </p:animEffect>
                                  </p:childTnLst>
                                </p:cTn>
                              </p:par>
                              <p:par>
                                <p:cTn id="61" presetID="22" presetClass="entr" presetSubtype="2" fill="hold" grpId="0" nodeType="withEffect">
                                  <p:stCondLst>
                                    <p:cond delay="250"/>
                                  </p:stCondLst>
                                  <p:childTnLst>
                                    <p:set>
                                      <p:cBhvr>
                                        <p:cTn id="62" dur="1" fill="hold">
                                          <p:stCondLst>
                                            <p:cond delay="0"/>
                                          </p:stCondLst>
                                        </p:cTn>
                                        <p:tgtEl>
                                          <p:spTgt spid="3"/>
                                        </p:tgtEl>
                                        <p:attrNameLst>
                                          <p:attrName>style.visibility</p:attrName>
                                        </p:attrNameLst>
                                      </p:cBhvr>
                                      <p:to>
                                        <p:strVal val="visible"/>
                                      </p:to>
                                    </p:set>
                                    <p:animEffect transition="in" filter="wipe(right)">
                                      <p:cBhvr>
                                        <p:cTn id="63" dur="250"/>
                                        <p:tgtEl>
                                          <p:spTgt spid="3"/>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528"/>
            <a:ext cx="9144000" cy="5143500"/>
          </a:xfrm>
          <a:prstGeom prst="rect">
            <a:avLst/>
          </a:prstGeom>
        </p:spPr>
      </p:pic>
      <p:pic>
        <p:nvPicPr>
          <p:cNvPr id="5" name="Picture 2" descr="C:\Documents and Settings\Administrator\桌面\Nipic_5750021_0899c3fe90db6124\Nipic_5750021_201306071308134190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55" b="-520"/>
          <a:stretch>
            <a:fillRect/>
          </a:stretch>
        </p:blipFill>
        <p:spPr bwMode="auto">
          <a:xfrm>
            <a:off x="5469147" y="1491630"/>
            <a:ext cx="3674853" cy="236909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1491630"/>
            <a:ext cx="5469147" cy="2369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442605" y="2010202"/>
            <a:ext cx="3921483" cy="1569660"/>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财务分析报告是企业依据会计报表、财务分析表及经营活动和财务活动所提供的丰富、重要的信息及其内在联系，运用一定的科学分析方法，对企业的经营特征，利润实现及其分配情况，资金增减变动和周转利用情况，税金缴纳情况，存货、固定资产等主要财产物资的盘盈、盘亏、毁损等变动情况及对本期或下期财务状况将发生重大影响的事项做出客观、全面、系统的分析和评价，并进行必要的科学预测而形成的书面报告。</a:t>
            </a:r>
          </a:p>
        </p:txBody>
      </p:sp>
      <p:sp>
        <p:nvSpPr>
          <p:cNvPr id="10" name="Oval 9"/>
          <p:cNvSpPr>
            <a:spLocks noChangeArrowheads="1"/>
          </p:cNvSpPr>
          <p:nvPr/>
        </p:nvSpPr>
        <p:spPr bwMode="auto">
          <a:xfrm>
            <a:off x="107504" y="2143808"/>
            <a:ext cx="1242868" cy="1243226"/>
          </a:xfrm>
          <a:prstGeom prst="ellipse">
            <a:avLst/>
          </a:prstGeom>
          <a:solidFill>
            <a:schemeClr val="bg1"/>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11" name="TextBox 10"/>
          <p:cNvSpPr txBox="1">
            <a:spLocks noChangeArrowheads="1"/>
          </p:cNvSpPr>
          <p:nvPr/>
        </p:nvSpPr>
        <p:spPr bwMode="auto">
          <a:xfrm>
            <a:off x="285576" y="2164408"/>
            <a:ext cx="886726" cy="11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600" b="1" dirty="0">
                <a:solidFill>
                  <a:schemeClr val="tx1">
                    <a:lumMod val="75000"/>
                    <a:lumOff val="25000"/>
                  </a:schemeClr>
                </a:solidFill>
                <a:latin typeface="微软雅黑" panose="020B0503020204020204" pitchFamily="34" charset="-122"/>
              </a:rPr>
              <a:t>前言</a:t>
            </a:r>
            <a:endParaRPr lang="en-US" altLang="zh-CN" sz="3600" b="1"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Scale>
                                      <p:cBhvr>
                                        <p:cTn id="12" dur="1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500" decel="50000" fill="hold">
                                          <p:stCondLst>
                                            <p:cond delay="0"/>
                                          </p:stCondLst>
                                        </p:cTn>
                                        <p:tgtEl>
                                          <p:spTgt spid="10"/>
                                        </p:tgtEl>
                                        <p:attrNameLst>
                                          <p:attrName>ppt_x</p:attrName>
                                          <p:attrName>ppt_y</p:attrName>
                                        </p:attrNameLst>
                                      </p:cBhvr>
                                      <p:rCtr x="0" y="0"/>
                                    </p:animMotion>
                                    <p:animEffect transition="in" filter="fade">
                                      <p:cBhvr>
                                        <p:cTn id="14" dur="1500"/>
                                        <p:tgtEl>
                                          <p:spTgt spid="10"/>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500" decel="50000" fill="hold">
                                          <p:stCondLst>
                                            <p:cond delay="0"/>
                                          </p:stCondLst>
                                        </p:cTn>
                                        <p:tgtEl>
                                          <p:spTgt spid="11"/>
                                        </p:tgtEl>
                                        <p:attrNameLst>
                                          <p:attrName>ppt_x</p:attrName>
                                          <p:attrName>ppt_y</p:attrName>
                                        </p:attrNameLst>
                                      </p:cBhvr>
                                      <p:rCtr x="0" y="0"/>
                                    </p:animMotion>
                                    <p:animEffect transition="in" filter="fade">
                                      <p:cBhvr>
                                        <p:cTn id="19" dur="1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par>
                          <p:cTn id="24" fill="hold">
                            <p:stCondLst>
                              <p:cond delay="3000"/>
                            </p:stCondLst>
                            <p:childTnLst>
                              <p:par>
                                <p:cTn id="25" presetID="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1+#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autoUpdateAnimBg="0"/>
      <p:bldP spid="1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grpSp>
        <p:nvGrpSpPr>
          <p:cNvPr id="3" name="组合 2"/>
          <p:cNvGrpSpPr/>
          <p:nvPr/>
        </p:nvGrpSpPr>
        <p:grpSpPr>
          <a:xfrm>
            <a:off x="1785577" y="1101049"/>
            <a:ext cx="6522043" cy="3581703"/>
            <a:chOff x="1497187" y="785788"/>
            <a:chExt cx="6934200" cy="3760788"/>
          </a:xfrm>
          <a:solidFill>
            <a:srgbClr val="C00000"/>
          </a:solidFill>
        </p:grpSpPr>
        <p:grpSp>
          <p:nvGrpSpPr>
            <p:cNvPr id="4" name="Group 193"/>
            <p:cNvGrpSpPr/>
            <p:nvPr/>
          </p:nvGrpSpPr>
          <p:grpSpPr bwMode="auto">
            <a:xfrm>
              <a:off x="2900537" y="1047726"/>
              <a:ext cx="4716462" cy="3221037"/>
              <a:chOff x="1655" y="1509"/>
              <a:chExt cx="2971" cy="2029"/>
            </a:xfrm>
            <a:grpFill/>
          </p:grpSpPr>
          <p:sp>
            <p:nvSpPr>
              <p:cNvPr id="216" name="Line 41"/>
              <p:cNvSpPr>
                <a:spLocks noChangeShapeType="1"/>
              </p:cNvSpPr>
              <p:nvPr/>
            </p:nvSpPr>
            <p:spPr bwMode="auto">
              <a:xfrm flipV="1">
                <a:off x="1655" y="3504"/>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7" name="Line 42"/>
              <p:cNvSpPr>
                <a:spLocks noChangeShapeType="1"/>
              </p:cNvSpPr>
              <p:nvPr/>
            </p:nvSpPr>
            <p:spPr bwMode="auto">
              <a:xfrm flipV="1">
                <a:off x="1655" y="343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8" name="Line 43"/>
              <p:cNvSpPr>
                <a:spLocks noChangeShapeType="1"/>
              </p:cNvSpPr>
              <p:nvPr/>
            </p:nvSpPr>
            <p:spPr bwMode="auto">
              <a:xfrm flipV="1">
                <a:off x="1655" y="3367"/>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9" name="Line 44"/>
              <p:cNvSpPr>
                <a:spLocks noChangeShapeType="1"/>
              </p:cNvSpPr>
              <p:nvPr/>
            </p:nvSpPr>
            <p:spPr bwMode="auto">
              <a:xfrm flipV="1">
                <a:off x="1655" y="3298"/>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0" name="Line 45"/>
              <p:cNvSpPr>
                <a:spLocks noChangeShapeType="1"/>
              </p:cNvSpPr>
              <p:nvPr/>
            </p:nvSpPr>
            <p:spPr bwMode="auto">
              <a:xfrm flipV="1">
                <a:off x="1655" y="3229"/>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1" name="Line 46"/>
              <p:cNvSpPr>
                <a:spLocks noChangeShapeType="1"/>
              </p:cNvSpPr>
              <p:nvPr/>
            </p:nvSpPr>
            <p:spPr bwMode="auto">
              <a:xfrm flipV="1">
                <a:off x="1655" y="3160"/>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2" name="Line 47"/>
              <p:cNvSpPr>
                <a:spLocks noChangeShapeType="1"/>
              </p:cNvSpPr>
              <p:nvPr/>
            </p:nvSpPr>
            <p:spPr bwMode="auto">
              <a:xfrm flipV="1">
                <a:off x="1655" y="3092"/>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3" name="Line 48"/>
              <p:cNvSpPr>
                <a:spLocks noChangeShapeType="1"/>
              </p:cNvSpPr>
              <p:nvPr/>
            </p:nvSpPr>
            <p:spPr bwMode="auto">
              <a:xfrm flipV="1">
                <a:off x="1655" y="302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4" name="Line 49"/>
              <p:cNvSpPr>
                <a:spLocks noChangeShapeType="1"/>
              </p:cNvSpPr>
              <p:nvPr/>
            </p:nvSpPr>
            <p:spPr bwMode="auto">
              <a:xfrm flipV="1">
                <a:off x="1655" y="295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5" name="Line 50"/>
              <p:cNvSpPr>
                <a:spLocks noChangeShapeType="1"/>
              </p:cNvSpPr>
              <p:nvPr/>
            </p:nvSpPr>
            <p:spPr bwMode="auto">
              <a:xfrm flipV="1">
                <a:off x="1655" y="288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6" name="Line 51"/>
              <p:cNvSpPr>
                <a:spLocks noChangeShapeType="1"/>
              </p:cNvSpPr>
              <p:nvPr/>
            </p:nvSpPr>
            <p:spPr bwMode="auto">
              <a:xfrm flipV="1">
                <a:off x="1655" y="2816"/>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7" name="Line 52"/>
              <p:cNvSpPr>
                <a:spLocks noChangeShapeType="1"/>
              </p:cNvSpPr>
              <p:nvPr/>
            </p:nvSpPr>
            <p:spPr bwMode="auto">
              <a:xfrm flipV="1">
                <a:off x="1655" y="2748"/>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8" name="Line 53"/>
              <p:cNvSpPr>
                <a:spLocks noChangeShapeType="1"/>
              </p:cNvSpPr>
              <p:nvPr/>
            </p:nvSpPr>
            <p:spPr bwMode="auto">
              <a:xfrm flipV="1">
                <a:off x="1655" y="2678"/>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9" name="Line 54"/>
              <p:cNvSpPr>
                <a:spLocks noChangeShapeType="1"/>
              </p:cNvSpPr>
              <p:nvPr/>
            </p:nvSpPr>
            <p:spPr bwMode="auto">
              <a:xfrm flipV="1">
                <a:off x="1655" y="2610"/>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0" name="Line 55"/>
              <p:cNvSpPr>
                <a:spLocks noChangeShapeType="1"/>
              </p:cNvSpPr>
              <p:nvPr/>
            </p:nvSpPr>
            <p:spPr bwMode="auto">
              <a:xfrm flipV="1">
                <a:off x="1655" y="2541"/>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1" name="Line 56"/>
              <p:cNvSpPr>
                <a:spLocks noChangeShapeType="1"/>
              </p:cNvSpPr>
              <p:nvPr/>
            </p:nvSpPr>
            <p:spPr bwMode="auto">
              <a:xfrm flipV="1">
                <a:off x="1655" y="247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2" name="Line 57"/>
              <p:cNvSpPr>
                <a:spLocks noChangeShapeType="1"/>
              </p:cNvSpPr>
              <p:nvPr/>
            </p:nvSpPr>
            <p:spPr bwMode="auto">
              <a:xfrm flipV="1">
                <a:off x="1655" y="2403"/>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3" name="Line 58"/>
              <p:cNvSpPr>
                <a:spLocks noChangeShapeType="1"/>
              </p:cNvSpPr>
              <p:nvPr/>
            </p:nvSpPr>
            <p:spPr bwMode="auto">
              <a:xfrm flipV="1">
                <a:off x="1655" y="233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4" name="Line 59"/>
              <p:cNvSpPr>
                <a:spLocks noChangeShapeType="1"/>
              </p:cNvSpPr>
              <p:nvPr/>
            </p:nvSpPr>
            <p:spPr bwMode="auto">
              <a:xfrm flipV="1">
                <a:off x="1655" y="2266"/>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5" name="Line 60"/>
              <p:cNvSpPr>
                <a:spLocks noChangeShapeType="1"/>
              </p:cNvSpPr>
              <p:nvPr/>
            </p:nvSpPr>
            <p:spPr bwMode="auto">
              <a:xfrm flipV="1">
                <a:off x="1655" y="2196"/>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6" name="Line 61"/>
              <p:cNvSpPr>
                <a:spLocks noChangeShapeType="1"/>
              </p:cNvSpPr>
              <p:nvPr/>
            </p:nvSpPr>
            <p:spPr bwMode="auto">
              <a:xfrm flipV="1">
                <a:off x="1655" y="2128"/>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7" name="Line 62"/>
              <p:cNvSpPr>
                <a:spLocks noChangeShapeType="1"/>
              </p:cNvSpPr>
              <p:nvPr/>
            </p:nvSpPr>
            <p:spPr bwMode="auto">
              <a:xfrm flipV="1">
                <a:off x="1655" y="2059"/>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8" name="Line 63"/>
              <p:cNvSpPr>
                <a:spLocks noChangeShapeType="1"/>
              </p:cNvSpPr>
              <p:nvPr/>
            </p:nvSpPr>
            <p:spPr bwMode="auto">
              <a:xfrm flipV="1">
                <a:off x="1655" y="1991"/>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9" name="Line 64"/>
              <p:cNvSpPr>
                <a:spLocks noChangeShapeType="1"/>
              </p:cNvSpPr>
              <p:nvPr/>
            </p:nvSpPr>
            <p:spPr bwMode="auto">
              <a:xfrm flipV="1">
                <a:off x="1655" y="1922"/>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0" name="Line 65"/>
              <p:cNvSpPr>
                <a:spLocks noChangeShapeType="1"/>
              </p:cNvSpPr>
              <p:nvPr/>
            </p:nvSpPr>
            <p:spPr bwMode="auto">
              <a:xfrm flipV="1">
                <a:off x="1655" y="185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1" name="Line 66"/>
              <p:cNvSpPr>
                <a:spLocks noChangeShapeType="1"/>
              </p:cNvSpPr>
              <p:nvPr/>
            </p:nvSpPr>
            <p:spPr bwMode="auto">
              <a:xfrm flipV="1">
                <a:off x="1655" y="178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2" name="Line 67"/>
              <p:cNvSpPr>
                <a:spLocks noChangeShapeType="1"/>
              </p:cNvSpPr>
              <p:nvPr/>
            </p:nvSpPr>
            <p:spPr bwMode="auto">
              <a:xfrm flipV="1">
                <a:off x="1655" y="171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3" name="Line 68"/>
              <p:cNvSpPr>
                <a:spLocks noChangeShapeType="1"/>
              </p:cNvSpPr>
              <p:nvPr/>
            </p:nvSpPr>
            <p:spPr bwMode="auto">
              <a:xfrm flipV="1">
                <a:off x="1655" y="1647"/>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4" name="Line 69"/>
              <p:cNvSpPr>
                <a:spLocks noChangeShapeType="1"/>
              </p:cNvSpPr>
              <p:nvPr/>
            </p:nvSpPr>
            <p:spPr bwMode="auto">
              <a:xfrm flipV="1">
                <a:off x="1655" y="1577"/>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5" name="Line 70"/>
              <p:cNvSpPr>
                <a:spLocks noChangeShapeType="1"/>
              </p:cNvSpPr>
              <p:nvPr/>
            </p:nvSpPr>
            <p:spPr bwMode="auto">
              <a:xfrm flipV="1">
                <a:off x="1655" y="1509"/>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6" name="Line 71"/>
              <p:cNvSpPr>
                <a:spLocks noChangeShapeType="1"/>
              </p:cNvSpPr>
              <p:nvPr/>
            </p:nvSpPr>
            <p:spPr bwMode="auto">
              <a:xfrm flipV="1">
                <a:off x="2399" y="3504"/>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7" name="Line 72"/>
              <p:cNvSpPr>
                <a:spLocks noChangeShapeType="1"/>
              </p:cNvSpPr>
              <p:nvPr/>
            </p:nvSpPr>
            <p:spPr bwMode="auto">
              <a:xfrm flipV="1">
                <a:off x="2399" y="343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8" name="Line 73"/>
              <p:cNvSpPr>
                <a:spLocks noChangeShapeType="1"/>
              </p:cNvSpPr>
              <p:nvPr/>
            </p:nvSpPr>
            <p:spPr bwMode="auto">
              <a:xfrm flipV="1">
                <a:off x="2399" y="3367"/>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9" name="Line 74"/>
              <p:cNvSpPr>
                <a:spLocks noChangeShapeType="1"/>
              </p:cNvSpPr>
              <p:nvPr/>
            </p:nvSpPr>
            <p:spPr bwMode="auto">
              <a:xfrm flipV="1">
                <a:off x="2399" y="3298"/>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0" name="Line 75"/>
              <p:cNvSpPr>
                <a:spLocks noChangeShapeType="1"/>
              </p:cNvSpPr>
              <p:nvPr/>
            </p:nvSpPr>
            <p:spPr bwMode="auto">
              <a:xfrm flipV="1">
                <a:off x="2399" y="3229"/>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1" name="Line 76"/>
              <p:cNvSpPr>
                <a:spLocks noChangeShapeType="1"/>
              </p:cNvSpPr>
              <p:nvPr/>
            </p:nvSpPr>
            <p:spPr bwMode="auto">
              <a:xfrm flipV="1">
                <a:off x="2399" y="3160"/>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2" name="Line 77"/>
              <p:cNvSpPr>
                <a:spLocks noChangeShapeType="1"/>
              </p:cNvSpPr>
              <p:nvPr/>
            </p:nvSpPr>
            <p:spPr bwMode="auto">
              <a:xfrm flipV="1">
                <a:off x="2399" y="3092"/>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3" name="Line 78"/>
              <p:cNvSpPr>
                <a:spLocks noChangeShapeType="1"/>
              </p:cNvSpPr>
              <p:nvPr/>
            </p:nvSpPr>
            <p:spPr bwMode="auto">
              <a:xfrm flipV="1">
                <a:off x="2399" y="302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4" name="Line 79"/>
              <p:cNvSpPr>
                <a:spLocks noChangeShapeType="1"/>
              </p:cNvSpPr>
              <p:nvPr/>
            </p:nvSpPr>
            <p:spPr bwMode="auto">
              <a:xfrm flipV="1">
                <a:off x="2399" y="295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5" name="Line 80"/>
              <p:cNvSpPr>
                <a:spLocks noChangeShapeType="1"/>
              </p:cNvSpPr>
              <p:nvPr/>
            </p:nvSpPr>
            <p:spPr bwMode="auto">
              <a:xfrm flipV="1">
                <a:off x="2399" y="288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6" name="Line 81"/>
              <p:cNvSpPr>
                <a:spLocks noChangeShapeType="1"/>
              </p:cNvSpPr>
              <p:nvPr/>
            </p:nvSpPr>
            <p:spPr bwMode="auto">
              <a:xfrm flipV="1">
                <a:off x="2399" y="2816"/>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7" name="Line 82"/>
              <p:cNvSpPr>
                <a:spLocks noChangeShapeType="1"/>
              </p:cNvSpPr>
              <p:nvPr/>
            </p:nvSpPr>
            <p:spPr bwMode="auto">
              <a:xfrm flipV="1">
                <a:off x="2399" y="2748"/>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8" name="Line 83"/>
              <p:cNvSpPr>
                <a:spLocks noChangeShapeType="1"/>
              </p:cNvSpPr>
              <p:nvPr/>
            </p:nvSpPr>
            <p:spPr bwMode="auto">
              <a:xfrm flipV="1">
                <a:off x="2399" y="2678"/>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9" name="Line 84"/>
              <p:cNvSpPr>
                <a:spLocks noChangeShapeType="1"/>
              </p:cNvSpPr>
              <p:nvPr/>
            </p:nvSpPr>
            <p:spPr bwMode="auto">
              <a:xfrm flipV="1">
                <a:off x="2399" y="2610"/>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0" name="Line 85"/>
              <p:cNvSpPr>
                <a:spLocks noChangeShapeType="1"/>
              </p:cNvSpPr>
              <p:nvPr/>
            </p:nvSpPr>
            <p:spPr bwMode="auto">
              <a:xfrm flipV="1">
                <a:off x="2399" y="2541"/>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1" name="Line 86"/>
              <p:cNvSpPr>
                <a:spLocks noChangeShapeType="1"/>
              </p:cNvSpPr>
              <p:nvPr/>
            </p:nvSpPr>
            <p:spPr bwMode="auto">
              <a:xfrm flipV="1">
                <a:off x="2399" y="247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2" name="Line 87"/>
              <p:cNvSpPr>
                <a:spLocks noChangeShapeType="1"/>
              </p:cNvSpPr>
              <p:nvPr/>
            </p:nvSpPr>
            <p:spPr bwMode="auto">
              <a:xfrm flipV="1">
                <a:off x="2399" y="2403"/>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3" name="Line 88"/>
              <p:cNvSpPr>
                <a:spLocks noChangeShapeType="1"/>
              </p:cNvSpPr>
              <p:nvPr/>
            </p:nvSpPr>
            <p:spPr bwMode="auto">
              <a:xfrm flipV="1">
                <a:off x="2399" y="233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4" name="Line 89"/>
              <p:cNvSpPr>
                <a:spLocks noChangeShapeType="1"/>
              </p:cNvSpPr>
              <p:nvPr/>
            </p:nvSpPr>
            <p:spPr bwMode="auto">
              <a:xfrm flipV="1">
                <a:off x="2399" y="2266"/>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5" name="Line 90"/>
              <p:cNvSpPr>
                <a:spLocks noChangeShapeType="1"/>
              </p:cNvSpPr>
              <p:nvPr/>
            </p:nvSpPr>
            <p:spPr bwMode="auto">
              <a:xfrm flipV="1">
                <a:off x="2399" y="2196"/>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6" name="Line 91"/>
              <p:cNvSpPr>
                <a:spLocks noChangeShapeType="1"/>
              </p:cNvSpPr>
              <p:nvPr/>
            </p:nvSpPr>
            <p:spPr bwMode="auto">
              <a:xfrm flipV="1">
                <a:off x="2399" y="2128"/>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7" name="Line 92"/>
              <p:cNvSpPr>
                <a:spLocks noChangeShapeType="1"/>
              </p:cNvSpPr>
              <p:nvPr/>
            </p:nvSpPr>
            <p:spPr bwMode="auto">
              <a:xfrm flipV="1">
                <a:off x="2399" y="2059"/>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8" name="Line 93"/>
              <p:cNvSpPr>
                <a:spLocks noChangeShapeType="1"/>
              </p:cNvSpPr>
              <p:nvPr/>
            </p:nvSpPr>
            <p:spPr bwMode="auto">
              <a:xfrm flipV="1">
                <a:off x="2399" y="1991"/>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9" name="Line 94"/>
              <p:cNvSpPr>
                <a:spLocks noChangeShapeType="1"/>
              </p:cNvSpPr>
              <p:nvPr/>
            </p:nvSpPr>
            <p:spPr bwMode="auto">
              <a:xfrm flipV="1">
                <a:off x="2399" y="1922"/>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0" name="Line 95"/>
              <p:cNvSpPr>
                <a:spLocks noChangeShapeType="1"/>
              </p:cNvSpPr>
              <p:nvPr/>
            </p:nvSpPr>
            <p:spPr bwMode="auto">
              <a:xfrm flipV="1">
                <a:off x="2399" y="185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1" name="Line 96"/>
              <p:cNvSpPr>
                <a:spLocks noChangeShapeType="1"/>
              </p:cNvSpPr>
              <p:nvPr/>
            </p:nvSpPr>
            <p:spPr bwMode="auto">
              <a:xfrm flipV="1">
                <a:off x="2399" y="178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2" name="Line 97"/>
              <p:cNvSpPr>
                <a:spLocks noChangeShapeType="1"/>
              </p:cNvSpPr>
              <p:nvPr/>
            </p:nvSpPr>
            <p:spPr bwMode="auto">
              <a:xfrm flipV="1">
                <a:off x="2399" y="171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3" name="Line 98"/>
              <p:cNvSpPr>
                <a:spLocks noChangeShapeType="1"/>
              </p:cNvSpPr>
              <p:nvPr/>
            </p:nvSpPr>
            <p:spPr bwMode="auto">
              <a:xfrm flipV="1">
                <a:off x="2399" y="1647"/>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4" name="Line 99"/>
              <p:cNvSpPr>
                <a:spLocks noChangeShapeType="1"/>
              </p:cNvSpPr>
              <p:nvPr/>
            </p:nvSpPr>
            <p:spPr bwMode="auto">
              <a:xfrm flipV="1">
                <a:off x="2399" y="1577"/>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5" name="Line 100"/>
              <p:cNvSpPr>
                <a:spLocks noChangeShapeType="1"/>
              </p:cNvSpPr>
              <p:nvPr/>
            </p:nvSpPr>
            <p:spPr bwMode="auto">
              <a:xfrm flipV="1">
                <a:off x="2399" y="1509"/>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6" name="Line 101"/>
              <p:cNvSpPr>
                <a:spLocks noChangeShapeType="1"/>
              </p:cNvSpPr>
              <p:nvPr/>
            </p:nvSpPr>
            <p:spPr bwMode="auto">
              <a:xfrm flipV="1">
                <a:off x="3137" y="3504"/>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7" name="Line 102"/>
              <p:cNvSpPr>
                <a:spLocks noChangeShapeType="1"/>
              </p:cNvSpPr>
              <p:nvPr/>
            </p:nvSpPr>
            <p:spPr bwMode="auto">
              <a:xfrm flipV="1">
                <a:off x="3137" y="343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8" name="Line 103"/>
              <p:cNvSpPr>
                <a:spLocks noChangeShapeType="1"/>
              </p:cNvSpPr>
              <p:nvPr/>
            </p:nvSpPr>
            <p:spPr bwMode="auto">
              <a:xfrm flipV="1">
                <a:off x="3137" y="3367"/>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9" name="Line 104"/>
              <p:cNvSpPr>
                <a:spLocks noChangeShapeType="1"/>
              </p:cNvSpPr>
              <p:nvPr/>
            </p:nvSpPr>
            <p:spPr bwMode="auto">
              <a:xfrm flipV="1">
                <a:off x="3137" y="3298"/>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0" name="Line 105"/>
              <p:cNvSpPr>
                <a:spLocks noChangeShapeType="1"/>
              </p:cNvSpPr>
              <p:nvPr/>
            </p:nvSpPr>
            <p:spPr bwMode="auto">
              <a:xfrm flipV="1">
                <a:off x="3137" y="3229"/>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1" name="Line 106"/>
              <p:cNvSpPr>
                <a:spLocks noChangeShapeType="1"/>
              </p:cNvSpPr>
              <p:nvPr/>
            </p:nvSpPr>
            <p:spPr bwMode="auto">
              <a:xfrm flipV="1">
                <a:off x="3137" y="3160"/>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2" name="Line 107"/>
              <p:cNvSpPr>
                <a:spLocks noChangeShapeType="1"/>
              </p:cNvSpPr>
              <p:nvPr/>
            </p:nvSpPr>
            <p:spPr bwMode="auto">
              <a:xfrm flipV="1">
                <a:off x="3137" y="3092"/>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3" name="Line 108"/>
              <p:cNvSpPr>
                <a:spLocks noChangeShapeType="1"/>
              </p:cNvSpPr>
              <p:nvPr/>
            </p:nvSpPr>
            <p:spPr bwMode="auto">
              <a:xfrm flipV="1">
                <a:off x="3137" y="302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4" name="Line 109"/>
              <p:cNvSpPr>
                <a:spLocks noChangeShapeType="1"/>
              </p:cNvSpPr>
              <p:nvPr/>
            </p:nvSpPr>
            <p:spPr bwMode="auto">
              <a:xfrm flipV="1">
                <a:off x="3137" y="295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5" name="Line 110"/>
              <p:cNvSpPr>
                <a:spLocks noChangeShapeType="1"/>
              </p:cNvSpPr>
              <p:nvPr/>
            </p:nvSpPr>
            <p:spPr bwMode="auto">
              <a:xfrm flipV="1">
                <a:off x="3137" y="288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6" name="Line 111"/>
              <p:cNvSpPr>
                <a:spLocks noChangeShapeType="1"/>
              </p:cNvSpPr>
              <p:nvPr/>
            </p:nvSpPr>
            <p:spPr bwMode="auto">
              <a:xfrm flipV="1">
                <a:off x="3137" y="2816"/>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7" name="Line 112"/>
              <p:cNvSpPr>
                <a:spLocks noChangeShapeType="1"/>
              </p:cNvSpPr>
              <p:nvPr/>
            </p:nvSpPr>
            <p:spPr bwMode="auto">
              <a:xfrm flipV="1">
                <a:off x="3137" y="2748"/>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8" name="Line 113"/>
              <p:cNvSpPr>
                <a:spLocks noChangeShapeType="1"/>
              </p:cNvSpPr>
              <p:nvPr/>
            </p:nvSpPr>
            <p:spPr bwMode="auto">
              <a:xfrm flipV="1">
                <a:off x="3137" y="2678"/>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9" name="Line 114"/>
              <p:cNvSpPr>
                <a:spLocks noChangeShapeType="1"/>
              </p:cNvSpPr>
              <p:nvPr/>
            </p:nvSpPr>
            <p:spPr bwMode="auto">
              <a:xfrm flipV="1">
                <a:off x="3137" y="2610"/>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0" name="Line 115"/>
              <p:cNvSpPr>
                <a:spLocks noChangeShapeType="1"/>
              </p:cNvSpPr>
              <p:nvPr/>
            </p:nvSpPr>
            <p:spPr bwMode="auto">
              <a:xfrm flipV="1">
                <a:off x="3137" y="2541"/>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1" name="Line 116"/>
              <p:cNvSpPr>
                <a:spLocks noChangeShapeType="1"/>
              </p:cNvSpPr>
              <p:nvPr/>
            </p:nvSpPr>
            <p:spPr bwMode="auto">
              <a:xfrm flipV="1">
                <a:off x="3137" y="247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2" name="Line 117"/>
              <p:cNvSpPr>
                <a:spLocks noChangeShapeType="1"/>
              </p:cNvSpPr>
              <p:nvPr/>
            </p:nvSpPr>
            <p:spPr bwMode="auto">
              <a:xfrm flipV="1">
                <a:off x="3137" y="2403"/>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3" name="Line 118"/>
              <p:cNvSpPr>
                <a:spLocks noChangeShapeType="1"/>
              </p:cNvSpPr>
              <p:nvPr/>
            </p:nvSpPr>
            <p:spPr bwMode="auto">
              <a:xfrm flipV="1">
                <a:off x="3137" y="233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4" name="Line 119"/>
              <p:cNvSpPr>
                <a:spLocks noChangeShapeType="1"/>
              </p:cNvSpPr>
              <p:nvPr/>
            </p:nvSpPr>
            <p:spPr bwMode="auto">
              <a:xfrm flipV="1">
                <a:off x="3137" y="2266"/>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5" name="Line 120"/>
              <p:cNvSpPr>
                <a:spLocks noChangeShapeType="1"/>
              </p:cNvSpPr>
              <p:nvPr/>
            </p:nvSpPr>
            <p:spPr bwMode="auto">
              <a:xfrm flipV="1">
                <a:off x="3137" y="2196"/>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6" name="Line 121"/>
              <p:cNvSpPr>
                <a:spLocks noChangeShapeType="1"/>
              </p:cNvSpPr>
              <p:nvPr/>
            </p:nvSpPr>
            <p:spPr bwMode="auto">
              <a:xfrm flipV="1">
                <a:off x="3137" y="2128"/>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7" name="Line 122"/>
              <p:cNvSpPr>
                <a:spLocks noChangeShapeType="1"/>
              </p:cNvSpPr>
              <p:nvPr/>
            </p:nvSpPr>
            <p:spPr bwMode="auto">
              <a:xfrm flipV="1">
                <a:off x="3137" y="2059"/>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8" name="Line 123"/>
              <p:cNvSpPr>
                <a:spLocks noChangeShapeType="1"/>
              </p:cNvSpPr>
              <p:nvPr/>
            </p:nvSpPr>
            <p:spPr bwMode="auto">
              <a:xfrm flipV="1">
                <a:off x="3137" y="1991"/>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9" name="Line 124"/>
              <p:cNvSpPr>
                <a:spLocks noChangeShapeType="1"/>
              </p:cNvSpPr>
              <p:nvPr/>
            </p:nvSpPr>
            <p:spPr bwMode="auto">
              <a:xfrm flipV="1">
                <a:off x="3137" y="1922"/>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0" name="Line 125"/>
              <p:cNvSpPr>
                <a:spLocks noChangeShapeType="1"/>
              </p:cNvSpPr>
              <p:nvPr/>
            </p:nvSpPr>
            <p:spPr bwMode="auto">
              <a:xfrm flipV="1">
                <a:off x="3137" y="185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1" name="Line 126"/>
              <p:cNvSpPr>
                <a:spLocks noChangeShapeType="1"/>
              </p:cNvSpPr>
              <p:nvPr/>
            </p:nvSpPr>
            <p:spPr bwMode="auto">
              <a:xfrm flipV="1">
                <a:off x="3137" y="178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2" name="Line 127"/>
              <p:cNvSpPr>
                <a:spLocks noChangeShapeType="1"/>
              </p:cNvSpPr>
              <p:nvPr/>
            </p:nvSpPr>
            <p:spPr bwMode="auto">
              <a:xfrm flipV="1">
                <a:off x="3137" y="171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3" name="Line 128"/>
              <p:cNvSpPr>
                <a:spLocks noChangeShapeType="1"/>
              </p:cNvSpPr>
              <p:nvPr/>
            </p:nvSpPr>
            <p:spPr bwMode="auto">
              <a:xfrm flipV="1">
                <a:off x="3137" y="1647"/>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4" name="Line 129"/>
              <p:cNvSpPr>
                <a:spLocks noChangeShapeType="1"/>
              </p:cNvSpPr>
              <p:nvPr/>
            </p:nvSpPr>
            <p:spPr bwMode="auto">
              <a:xfrm flipV="1">
                <a:off x="3137" y="1577"/>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5" name="Line 130"/>
              <p:cNvSpPr>
                <a:spLocks noChangeShapeType="1"/>
              </p:cNvSpPr>
              <p:nvPr/>
            </p:nvSpPr>
            <p:spPr bwMode="auto">
              <a:xfrm flipV="1">
                <a:off x="3137" y="1509"/>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6" name="Line 131"/>
              <p:cNvSpPr>
                <a:spLocks noChangeShapeType="1"/>
              </p:cNvSpPr>
              <p:nvPr/>
            </p:nvSpPr>
            <p:spPr bwMode="auto">
              <a:xfrm flipV="1">
                <a:off x="3887" y="3504"/>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7" name="Line 132"/>
              <p:cNvSpPr>
                <a:spLocks noChangeShapeType="1"/>
              </p:cNvSpPr>
              <p:nvPr/>
            </p:nvSpPr>
            <p:spPr bwMode="auto">
              <a:xfrm flipV="1">
                <a:off x="3887" y="343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8" name="Line 133"/>
              <p:cNvSpPr>
                <a:spLocks noChangeShapeType="1"/>
              </p:cNvSpPr>
              <p:nvPr/>
            </p:nvSpPr>
            <p:spPr bwMode="auto">
              <a:xfrm flipV="1">
                <a:off x="3887" y="3367"/>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9" name="Line 134"/>
              <p:cNvSpPr>
                <a:spLocks noChangeShapeType="1"/>
              </p:cNvSpPr>
              <p:nvPr/>
            </p:nvSpPr>
            <p:spPr bwMode="auto">
              <a:xfrm flipV="1">
                <a:off x="3887" y="3298"/>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0" name="Line 135"/>
              <p:cNvSpPr>
                <a:spLocks noChangeShapeType="1"/>
              </p:cNvSpPr>
              <p:nvPr/>
            </p:nvSpPr>
            <p:spPr bwMode="auto">
              <a:xfrm flipV="1">
                <a:off x="3887" y="3229"/>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1" name="Line 136"/>
              <p:cNvSpPr>
                <a:spLocks noChangeShapeType="1"/>
              </p:cNvSpPr>
              <p:nvPr/>
            </p:nvSpPr>
            <p:spPr bwMode="auto">
              <a:xfrm flipV="1">
                <a:off x="3887" y="3160"/>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2" name="Line 137"/>
              <p:cNvSpPr>
                <a:spLocks noChangeShapeType="1"/>
              </p:cNvSpPr>
              <p:nvPr/>
            </p:nvSpPr>
            <p:spPr bwMode="auto">
              <a:xfrm flipV="1">
                <a:off x="3887" y="3092"/>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3" name="Line 138"/>
              <p:cNvSpPr>
                <a:spLocks noChangeShapeType="1"/>
              </p:cNvSpPr>
              <p:nvPr/>
            </p:nvSpPr>
            <p:spPr bwMode="auto">
              <a:xfrm flipV="1">
                <a:off x="3887" y="302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4" name="Line 139"/>
              <p:cNvSpPr>
                <a:spLocks noChangeShapeType="1"/>
              </p:cNvSpPr>
              <p:nvPr/>
            </p:nvSpPr>
            <p:spPr bwMode="auto">
              <a:xfrm flipV="1">
                <a:off x="3887" y="295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5" name="Line 140"/>
              <p:cNvSpPr>
                <a:spLocks noChangeShapeType="1"/>
              </p:cNvSpPr>
              <p:nvPr/>
            </p:nvSpPr>
            <p:spPr bwMode="auto">
              <a:xfrm flipV="1">
                <a:off x="3887" y="288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6" name="Line 141"/>
              <p:cNvSpPr>
                <a:spLocks noChangeShapeType="1"/>
              </p:cNvSpPr>
              <p:nvPr/>
            </p:nvSpPr>
            <p:spPr bwMode="auto">
              <a:xfrm flipV="1">
                <a:off x="3887" y="2816"/>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7" name="Line 142"/>
              <p:cNvSpPr>
                <a:spLocks noChangeShapeType="1"/>
              </p:cNvSpPr>
              <p:nvPr/>
            </p:nvSpPr>
            <p:spPr bwMode="auto">
              <a:xfrm flipV="1">
                <a:off x="3887" y="2748"/>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8" name="Line 143"/>
              <p:cNvSpPr>
                <a:spLocks noChangeShapeType="1"/>
              </p:cNvSpPr>
              <p:nvPr/>
            </p:nvSpPr>
            <p:spPr bwMode="auto">
              <a:xfrm flipV="1">
                <a:off x="3887" y="2678"/>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9" name="Line 144"/>
              <p:cNvSpPr>
                <a:spLocks noChangeShapeType="1"/>
              </p:cNvSpPr>
              <p:nvPr/>
            </p:nvSpPr>
            <p:spPr bwMode="auto">
              <a:xfrm flipV="1">
                <a:off x="3887" y="2610"/>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0" name="Line 145"/>
              <p:cNvSpPr>
                <a:spLocks noChangeShapeType="1"/>
              </p:cNvSpPr>
              <p:nvPr/>
            </p:nvSpPr>
            <p:spPr bwMode="auto">
              <a:xfrm flipV="1">
                <a:off x="3887" y="2541"/>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1" name="Line 146"/>
              <p:cNvSpPr>
                <a:spLocks noChangeShapeType="1"/>
              </p:cNvSpPr>
              <p:nvPr/>
            </p:nvSpPr>
            <p:spPr bwMode="auto">
              <a:xfrm flipV="1">
                <a:off x="3887" y="247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2" name="Line 147"/>
              <p:cNvSpPr>
                <a:spLocks noChangeShapeType="1"/>
              </p:cNvSpPr>
              <p:nvPr/>
            </p:nvSpPr>
            <p:spPr bwMode="auto">
              <a:xfrm flipV="1">
                <a:off x="3887" y="2403"/>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3" name="Line 148"/>
              <p:cNvSpPr>
                <a:spLocks noChangeShapeType="1"/>
              </p:cNvSpPr>
              <p:nvPr/>
            </p:nvSpPr>
            <p:spPr bwMode="auto">
              <a:xfrm flipV="1">
                <a:off x="3887" y="233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4" name="Line 149"/>
              <p:cNvSpPr>
                <a:spLocks noChangeShapeType="1"/>
              </p:cNvSpPr>
              <p:nvPr/>
            </p:nvSpPr>
            <p:spPr bwMode="auto">
              <a:xfrm flipV="1">
                <a:off x="3887" y="2266"/>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5" name="Line 150"/>
              <p:cNvSpPr>
                <a:spLocks noChangeShapeType="1"/>
              </p:cNvSpPr>
              <p:nvPr/>
            </p:nvSpPr>
            <p:spPr bwMode="auto">
              <a:xfrm flipV="1">
                <a:off x="3887" y="2196"/>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6" name="Line 151"/>
              <p:cNvSpPr>
                <a:spLocks noChangeShapeType="1"/>
              </p:cNvSpPr>
              <p:nvPr/>
            </p:nvSpPr>
            <p:spPr bwMode="auto">
              <a:xfrm flipV="1">
                <a:off x="3887" y="2128"/>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7" name="Line 152"/>
              <p:cNvSpPr>
                <a:spLocks noChangeShapeType="1"/>
              </p:cNvSpPr>
              <p:nvPr/>
            </p:nvSpPr>
            <p:spPr bwMode="auto">
              <a:xfrm flipV="1">
                <a:off x="3887" y="2059"/>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8" name="Line 153"/>
              <p:cNvSpPr>
                <a:spLocks noChangeShapeType="1"/>
              </p:cNvSpPr>
              <p:nvPr/>
            </p:nvSpPr>
            <p:spPr bwMode="auto">
              <a:xfrm flipV="1">
                <a:off x="3887" y="1991"/>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9" name="Line 154"/>
              <p:cNvSpPr>
                <a:spLocks noChangeShapeType="1"/>
              </p:cNvSpPr>
              <p:nvPr/>
            </p:nvSpPr>
            <p:spPr bwMode="auto">
              <a:xfrm flipV="1">
                <a:off x="3887" y="1922"/>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0" name="Line 155"/>
              <p:cNvSpPr>
                <a:spLocks noChangeShapeType="1"/>
              </p:cNvSpPr>
              <p:nvPr/>
            </p:nvSpPr>
            <p:spPr bwMode="auto">
              <a:xfrm flipV="1">
                <a:off x="3887" y="185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1" name="Line 156"/>
              <p:cNvSpPr>
                <a:spLocks noChangeShapeType="1"/>
              </p:cNvSpPr>
              <p:nvPr/>
            </p:nvSpPr>
            <p:spPr bwMode="auto">
              <a:xfrm flipV="1">
                <a:off x="3887" y="178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2" name="Line 157"/>
              <p:cNvSpPr>
                <a:spLocks noChangeShapeType="1"/>
              </p:cNvSpPr>
              <p:nvPr/>
            </p:nvSpPr>
            <p:spPr bwMode="auto">
              <a:xfrm flipV="1">
                <a:off x="3887" y="171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3" name="Line 158"/>
              <p:cNvSpPr>
                <a:spLocks noChangeShapeType="1"/>
              </p:cNvSpPr>
              <p:nvPr/>
            </p:nvSpPr>
            <p:spPr bwMode="auto">
              <a:xfrm flipV="1">
                <a:off x="3887" y="1647"/>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4" name="Line 159"/>
              <p:cNvSpPr>
                <a:spLocks noChangeShapeType="1"/>
              </p:cNvSpPr>
              <p:nvPr/>
            </p:nvSpPr>
            <p:spPr bwMode="auto">
              <a:xfrm flipV="1">
                <a:off x="3887" y="1577"/>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5" name="Line 160"/>
              <p:cNvSpPr>
                <a:spLocks noChangeShapeType="1"/>
              </p:cNvSpPr>
              <p:nvPr/>
            </p:nvSpPr>
            <p:spPr bwMode="auto">
              <a:xfrm flipV="1">
                <a:off x="3887" y="1509"/>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6" name="Line 161"/>
              <p:cNvSpPr>
                <a:spLocks noChangeShapeType="1"/>
              </p:cNvSpPr>
              <p:nvPr/>
            </p:nvSpPr>
            <p:spPr bwMode="auto">
              <a:xfrm flipV="1">
                <a:off x="4625" y="3504"/>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7" name="Line 162"/>
              <p:cNvSpPr>
                <a:spLocks noChangeShapeType="1"/>
              </p:cNvSpPr>
              <p:nvPr/>
            </p:nvSpPr>
            <p:spPr bwMode="auto">
              <a:xfrm flipV="1">
                <a:off x="4625" y="343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8" name="Line 163"/>
              <p:cNvSpPr>
                <a:spLocks noChangeShapeType="1"/>
              </p:cNvSpPr>
              <p:nvPr/>
            </p:nvSpPr>
            <p:spPr bwMode="auto">
              <a:xfrm flipV="1">
                <a:off x="4625" y="3367"/>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9" name="Line 164"/>
              <p:cNvSpPr>
                <a:spLocks noChangeShapeType="1"/>
              </p:cNvSpPr>
              <p:nvPr/>
            </p:nvSpPr>
            <p:spPr bwMode="auto">
              <a:xfrm flipV="1">
                <a:off x="4625" y="3298"/>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0" name="Line 165"/>
              <p:cNvSpPr>
                <a:spLocks noChangeShapeType="1"/>
              </p:cNvSpPr>
              <p:nvPr/>
            </p:nvSpPr>
            <p:spPr bwMode="auto">
              <a:xfrm flipV="1">
                <a:off x="4625" y="3229"/>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1" name="Line 166"/>
              <p:cNvSpPr>
                <a:spLocks noChangeShapeType="1"/>
              </p:cNvSpPr>
              <p:nvPr/>
            </p:nvSpPr>
            <p:spPr bwMode="auto">
              <a:xfrm flipV="1">
                <a:off x="4625" y="3160"/>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2" name="Line 167"/>
              <p:cNvSpPr>
                <a:spLocks noChangeShapeType="1"/>
              </p:cNvSpPr>
              <p:nvPr/>
            </p:nvSpPr>
            <p:spPr bwMode="auto">
              <a:xfrm flipV="1">
                <a:off x="4625" y="3092"/>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3" name="Line 168"/>
              <p:cNvSpPr>
                <a:spLocks noChangeShapeType="1"/>
              </p:cNvSpPr>
              <p:nvPr/>
            </p:nvSpPr>
            <p:spPr bwMode="auto">
              <a:xfrm flipV="1">
                <a:off x="4625" y="302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4" name="Line 169"/>
              <p:cNvSpPr>
                <a:spLocks noChangeShapeType="1"/>
              </p:cNvSpPr>
              <p:nvPr/>
            </p:nvSpPr>
            <p:spPr bwMode="auto">
              <a:xfrm flipV="1">
                <a:off x="4625" y="295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5" name="Line 170"/>
              <p:cNvSpPr>
                <a:spLocks noChangeShapeType="1"/>
              </p:cNvSpPr>
              <p:nvPr/>
            </p:nvSpPr>
            <p:spPr bwMode="auto">
              <a:xfrm flipV="1">
                <a:off x="4625" y="288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6" name="Line 171"/>
              <p:cNvSpPr>
                <a:spLocks noChangeShapeType="1"/>
              </p:cNvSpPr>
              <p:nvPr/>
            </p:nvSpPr>
            <p:spPr bwMode="auto">
              <a:xfrm flipV="1">
                <a:off x="4625" y="2816"/>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7" name="Line 172"/>
              <p:cNvSpPr>
                <a:spLocks noChangeShapeType="1"/>
              </p:cNvSpPr>
              <p:nvPr/>
            </p:nvSpPr>
            <p:spPr bwMode="auto">
              <a:xfrm flipV="1">
                <a:off x="4625" y="2748"/>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8" name="Line 173"/>
              <p:cNvSpPr>
                <a:spLocks noChangeShapeType="1"/>
              </p:cNvSpPr>
              <p:nvPr/>
            </p:nvSpPr>
            <p:spPr bwMode="auto">
              <a:xfrm flipV="1">
                <a:off x="4625" y="2678"/>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9" name="Line 174"/>
              <p:cNvSpPr>
                <a:spLocks noChangeShapeType="1"/>
              </p:cNvSpPr>
              <p:nvPr/>
            </p:nvSpPr>
            <p:spPr bwMode="auto">
              <a:xfrm flipV="1">
                <a:off x="4625" y="2610"/>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0" name="Line 175"/>
              <p:cNvSpPr>
                <a:spLocks noChangeShapeType="1"/>
              </p:cNvSpPr>
              <p:nvPr/>
            </p:nvSpPr>
            <p:spPr bwMode="auto">
              <a:xfrm flipV="1">
                <a:off x="4625" y="2541"/>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1" name="Line 176"/>
              <p:cNvSpPr>
                <a:spLocks noChangeShapeType="1"/>
              </p:cNvSpPr>
              <p:nvPr/>
            </p:nvSpPr>
            <p:spPr bwMode="auto">
              <a:xfrm flipV="1">
                <a:off x="4625" y="2473"/>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2" name="Line 177"/>
              <p:cNvSpPr>
                <a:spLocks noChangeShapeType="1"/>
              </p:cNvSpPr>
              <p:nvPr/>
            </p:nvSpPr>
            <p:spPr bwMode="auto">
              <a:xfrm flipV="1">
                <a:off x="4625" y="2403"/>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3" name="Line 178"/>
              <p:cNvSpPr>
                <a:spLocks noChangeShapeType="1"/>
              </p:cNvSpPr>
              <p:nvPr/>
            </p:nvSpPr>
            <p:spPr bwMode="auto">
              <a:xfrm flipV="1">
                <a:off x="4625" y="233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4" name="Line 179"/>
              <p:cNvSpPr>
                <a:spLocks noChangeShapeType="1"/>
              </p:cNvSpPr>
              <p:nvPr/>
            </p:nvSpPr>
            <p:spPr bwMode="auto">
              <a:xfrm flipV="1">
                <a:off x="4625" y="2266"/>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5" name="Line 180"/>
              <p:cNvSpPr>
                <a:spLocks noChangeShapeType="1"/>
              </p:cNvSpPr>
              <p:nvPr/>
            </p:nvSpPr>
            <p:spPr bwMode="auto">
              <a:xfrm flipV="1">
                <a:off x="4625" y="2196"/>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6" name="Line 181"/>
              <p:cNvSpPr>
                <a:spLocks noChangeShapeType="1"/>
              </p:cNvSpPr>
              <p:nvPr/>
            </p:nvSpPr>
            <p:spPr bwMode="auto">
              <a:xfrm flipV="1">
                <a:off x="4625" y="2128"/>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7" name="Line 182"/>
              <p:cNvSpPr>
                <a:spLocks noChangeShapeType="1"/>
              </p:cNvSpPr>
              <p:nvPr/>
            </p:nvSpPr>
            <p:spPr bwMode="auto">
              <a:xfrm flipV="1">
                <a:off x="4625" y="2059"/>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8" name="Line 183"/>
              <p:cNvSpPr>
                <a:spLocks noChangeShapeType="1"/>
              </p:cNvSpPr>
              <p:nvPr/>
            </p:nvSpPr>
            <p:spPr bwMode="auto">
              <a:xfrm flipV="1">
                <a:off x="4625" y="1991"/>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9" name="Line 184"/>
              <p:cNvSpPr>
                <a:spLocks noChangeShapeType="1"/>
              </p:cNvSpPr>
              <p:nvPr/>
            </p:nvSpPr>
            <p:spPr bwMode="auto">
              <a:xfrm flipV="1">
                <a:off x="4625" y="1922"/>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0" name="Line 185"/>
              <p:cNvSpPr>
                <a:spLocks noChangeShapeType="1"/>
              </p:cNvSpPr>
              <p:nvPr/>
            </p:nvSpPr>
            <p:spPr bwMode="auto">
              <a:xfrm flipV="1">
                <a:off x="4625" y="185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1" name="Line 186"/>
              <p:cNvSpPr>
                <a:spLocks noChangeShapeType="1"/>
              </p:cNvSpPr>
              <p:nvPr/>
            </p:nvSpPr>
            <p:spPr bwMode="auto">
              <a:xfrm flipV="1">
                <a:off x="4625" y="1784"/>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2" name="Line 187"/>
              <p:cNvSpPr>
                <a:spLocks noChangeShapeType="1"/>
              </p:cNvSpPr>
              <p:nvPr/>
            </p:nvSpPr>
            <p:spPr bwMode="auto">
              <a:xfrm flipV="1">
                <a:off x="4625" y="1715"/>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3" name="Line 188"/>
              <p:cNvSpPr>
                <a:spLocks noChangeShapeType="1"/>
              </p:cNvSpPr>
              <p:nvPr/>
            </p:nvSpPr>
            <p:spPr bwMode="auto">
              <a:xfrm flipV="1">
                <a:off x="4625" y="1647"/>
                <a:ext cx="1" cy="33"/>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4" name="Line 189"/>
              <p:cNvSpPr>
                <a:spLocks noChangeShapeType="1"/>
              </p:cNvSpPr>
              <p:nvPr/>
            </p:nvSpPr>
            <p:spPr bwMode="auto">
              <a:xfrm flipV="1">
                <a:off x="4625" y="1577"/>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5" name="Line 190"/>
              <p:cNvSpPr>
                <a:spLocks noChangeShapeType="1"/>
              </p:cNvSpPr>
              <p:nvPr/>
            </p:nvSpPr>
            <p:spPr bwMode="auto">
              <a:xfrm flipV="1">
                <a:off x="4625" y="1509"/>
                <a:ext cx="1" cy="34"/>
              </a:xfrm>
              <a:prstGeom prst="line">
                <a:avLst/>
              </a:prstGeom>
              <a:grpFill/>
              <a:ln w="9525"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grpSp>
          <p:nvGrpSpPr>
            <p:cNvPr id="5" name="Group 436"/>
            <p:cNvGrpSpPr/>
            <p:nvPr/>
          </p:nvGrpSpPr>
          <p:grpSpPr bwMode="auto">
            <a:xfrm>
              <a:off x="1798812" y="1025501"/>
              <a:ext cx="5827712" cy="2589212"/>
              <a:chOff x="961" y="1495"/>
              <a:chExt cx="3671" cy="1631"/>
            </a:xfrm>
            <a:grpFill/>
          </p:grpSpPr>
          <p:sp>
            <p:nvSpPr>
              <p:cNvPr id="7" name="Line 197"/>
              <p:cNvSpPr>
                <a:spLocks noChangeShapeType="1"/>
              </p:cNvSpPr>
              <p:nvPr/>
            </p:nvSpPr>
            <p:spPr bwMode="auto">
              <a:xfrm>
                <a:off x="961"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 name="Line 198"/>
              <p:cNvSpPr>
                <a:spLocks noChangeShapeType="1"/>
              </p:cNvSpPr>
              <p:nvPr/>
            </p:nvSpPr>
            <p:spPr bwMode="auto">
              <a:xfrm>
                <a:off x="1033"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 name="Line 199"/>
              <p:cNvSpPr>
                <a:spLocks noChangeShapeType="1"/>
              </p:cNvSpPr>
              <p:nvPr/>
            </p:nvSpPr>
            <p:spPr bwMode="auto">
              <a:xfrm>
                <a:off x="1104"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 name="Line 200"/>
              <p:cNvSpPr>
                <a:spLocks noChangeShapeType="1"/>
              </p:cNvSpPr>
              <p:nvPr/>
            </p:nvSpPr>
            <p:spPr bwMode="auto">
              <a:xfrm>
                <a:off x="1175"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 name="Line 201"/>
              <p:cNvSpPr>
                <a:spLocks noChangeShapeType="1"/>
              </p:cNvSpPr>
              <p:nvPr/>
            </p:nvSpPr>
            <p:spPr bwMode="auto">
              <a:xfrm>
                <a:off x="1246"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 name="Line 202"/>
              <p:cNvSpPr>
                <a:spLocks noChangeShapeType="1"/>
              </p:cNvSpPr>
              <p:nvPr/>
            </p:nvSpPr>
            <p:spPr bwMode="auto">
              <a:xfrm>
                <a:off x="1319"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 name="Line 203"/>
              <p:cNvSpPr>
                <a:spLocks noChangeShapeType="1"/>
              </p:cNvSpPr>
              <p:nvPr/>
            </p:nvSpPr>
            <p:spPr bwMode="auto">
              <a:xfrm>
                <a:off x="1390"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 name="Line 204"/>
              <p:cNvSpPr>
                <a:spLocks noChangeShapeType="1"/>
              </p:cNvSpPr>
              <p:nvPr/>
            </p:nvSpPr>
            <p:spPr bwMode="auto">
              <a:xfrm>
                <a:off x="1461"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 name="Line 205"/>
              <p:cNvSpPr>
                <a:spLocks noChangeShapeType="1"/>
              </p:cNvSpPr>
              <p:nvPr/>
            </p:nvSpPr>
            <p:spPr bwMode="auto">
              <a:xfrm>
                <a:off x="1532"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 name="Line 206"/>
              <p:cNvSpPr>
                <a:spLocks noChangeShapeType="1"/>
              </p:cNvSpPr>
              <p:nvPr/>
            </p:nvSpPr>
            <p:spPr bwMode="auto">
              <a:xfrm>
                <a:off x="1602"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 name="Line 207"/>
              <p:cNvSpPr>
                <a:spLocks noChangeShapeType="1"/>
              </p:cNvSpPr>
              <p:nvPr/>
            </p:nvSpPr>
            <p:spPr bwMode="auto">
              <a:xfrm>
                <a:off x="1675"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 name="Line 208"/>
              <p:cNvSpPr>
                <a:spLocks noChangeShapeType="1"/>
              </p:cNvSpPr>
              <p:nvPr/>
            </p:nvSpPr>
            <p:spPr bwMode="auto">
              <a:xfrm>
                <a:off x="1746"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 name="Line 209"/>
              <p:cNvSpPr>
                <a:spLocks noChangeShapeType="1"/>
              </p:cNvSpPr>
              <p:nvPr/>
            </p:nvSpPr>
            <p:spPr bwMode="auto">
              <a:xfrm>
                <a:off x="1817"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 name="Line 210"/>
              <p:cNvSpPr>
                <a:spLocks noChangeShapeType="1"/>
              </p:cNvSpPr>
              <p:nvPr/>
            </p:nvSpPr>
            <p:spPr bwMode="auto">
              <a:xfrm>
                <a:off x="1888"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 name="Line 211"/>
              <p:cNvSpPr>
                <a:spLocks noChangeShapeType="1"/>
              </p:cNvSpPr>
              <p:nvPr/>
            </p:nvSpPr>
            <p:spPr bwMode="auto">
              <a:xfrm>
                <a:off x="1960"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 name="Line 212"/>
              <p:cNvSpPr>
                <a:spLocks noChangeShapeType="1"/>
              </p:cNvSpPr>
              <p:nvPr/>
            </p:nvSpPr>
            <p:spPr bwMode="auto">
              <a:xfrm>
                <a:off x="2031"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 name="Line 213"/>
              <p:cNvSpPr>
                <a:spLocks noChangeShapeType="1"/>
              </p:cNvSpPr>
              <p:nvPr/>
            </p:nvSpPr>
            <p:spPr bwMode="auto">
              <a:xfrm>
                <a:off x="2102"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 name="Line 214"/>
              <p:cNvSpPr>
                <a:spLocks noChangeShapeType="1"/>
              </p:cNvSpPr>
              <p:nvPr/>
            </p:nvSpPr>
            <p:spPr bwMode="auto">
              <a:xfrm>
                <a:off x="2173"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 name="Line 215"/>
              <p:cNvSpPr>
                <a:spLocks noChangeShapeType="1"/>
              </p:cNvSpPr>
              <p:nvPr/>
            </p:nvSpPr>
            <p:spPr bwMode="auto">
              <a:xfrm>
                <a:off x="2244"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 name="Line 216"/>
              <p:cNvSpPr>
                <a:spLocks noChangeShapeType="1"/>
              </p:cNvSpPr>
              <p:nvPr/>
            </p:nvSpPr>
            <p:spPr bwMode="auto">
              <a:xfrm>
                <a:off x="2316"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 name="Line 217"/>
              <p:cNvSpPr>
                <a:spLocks noChangeShapeType="1"/>
              </p:cNvSpPr>
              <p:nvPr/>
            </p:nvSpPr>
            <p:spPr bwMode="auto">
              <a:xfrm>
                <a:off x="2387"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 name="Line 218"/>
              <p:cNvSpPr>
                <a:spLocks noChangeShapeType="1"/>
              </p:cNvSpPr>
              <p:nvPr/>
            </p:nvSpPr>
            <p:spPr bwMode="auto">
              <a:xfrm>
                <a:off x="2458"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 name="Line 219"/>
              <p:cNvSpPr>
                <a:spLocks noChangeShapeType="1"/>
              </p:cNvSpPr>
              <p:nvPr/>
            </p:nvSpPr>
            <p:spPr bwMode="auto">
              <a:xfrm>
                <a:off x="2529"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 name="Line 220"/>
              <p:cNvSpPr>
                <a:spLocks noChangeShapeType="1"/>
              </p:cNvSpPr>
              <p:nvPr/>
            </p:nvSpPr>
            <p:spPr bwMode="auto">
              <a:xfrm>
                <a:off x="2602"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 name="Line 221"/>
              <p:cNvSpPr>
                <a:spLocks noChangeShapeType="1"/>
              </p:cNvSpPr>
              <p:nvPr/>
            </p:nvSpPr>
            <p:spPr bwMode="auto">
              <a:xfrm>
                <a:off x="2673"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 name="Line 222"/>
              <p:cNvSpPr>
                <a:spLocks noChangeShapeType="1"/>
              </p:cNvSpPr>
              <p:nvPr/>
            </p:nvSpPr>
            <p:spPr bwMode="auto">
              <a:xfrm>
                <a:off x="2744"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 name="Line 223"/>
              <p:cNvSpPr>
                <a:spLocks noChangeShapeType="1"/>
              </p:cNvSpPr>
              <p:nvPr/>
            </p:nvSpPr>
            <p:spPr bwMode="auto">
              <a:xfrm>
                <a:off x="2814"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 name="Line 224"/>
              <p:cNvSpPr>
                <a:spLocks noChangeShapeType="1"/>
              </p:cNvSpPr>
              <p:nvPr/>
            </p:nvSpPr>
            <p:spPr bwMode="auto">
              <a:xfrm>
                <a:off x="2887"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 name="Line 225"/>
              <p:cNvSpPr>
                <a:spLocks noChangeShapeType="1"/>
              </p:cNvSpPr>
              <p:nvPr/>
            </p:nvSpPr>
            <p:spPr bwMode="auto">
              <a:xfrm>
                <a:off x="2958"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7" name="Line 226"/>
              <p:cNvSpPr>
                <a:spLocks noChangeShapeType="1"/>
              </p:cNvSpPr>
              <p:nvPr/>
            </p:nvSpPr>
            <p:spPr bwMode="auto">
              <a:xfrm>
                <a:off x="3029"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8" name="Line 227"/>
              <p:cNvSpPr>
                <a:spLocks noChangeShapeType="1"/>
              </p:cNvSpPr>
              <p:nvPr/>
            </p:nvSpPr>
            <p:spPr bwMode="auto">
              <a:xfrm>
                <a:off x="3100"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9" name="Line 228"/>
              <p:cNvSpPr>
                <a:spLocks noChangeShapeType="1"/>
              </p:cNvSpPr>
              <p:nvPr/>
            </p:nvSpPr>
            <p:spPr bwMode="auto">
              <a:xfrm>
                <a:off x="3171"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0" name="Line 229"/>
              <p:cNvSpPr>
                <a:spLocks noChangeShapeType="1"/>
              </p:cNvSpPr>
              <p:nvPr/>
            </p:nvSpPr>
            <p:spPr bwMode="auto">
              <a:xfrm>
                <a:off x="3243"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1" name="Line 230"/>
              <p:cNvSpPr>
                <a:spLocks noChangeShapeType="1"/>
              </p:cNvSpPr>
              <p:nvPr/>
            </p:nvSpPr>
            <p:spPr bwMode="auto">
              <a:xfrm>
                <a:off x="3314"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2" name="Line 231"/>
              <p:cNvSpPr>
                <a:spLocks noChangeShapeType="1"/>
              </p:cNvSpPr>
              <p:nvPr/>
            </p:nvSpPr>
            <p:spPr bwMode="auto">
              <a:xfrm>
                <a:off x="3385"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3" name="Line 232"/>
              <p:cNvSpPr>
                <a:spLocks noChangeShapeType="1"/>
              </p:cNvSpPr>
              <p:nvPr/>
            </p:nvSpPr>
            <p:spPr bwMode="auto">
              <a:xfrm>
                <a:off x="3456"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4" name="Line 233"/>
              <p:cNvSpPr>
                <a:spLocks noChangeShapeType="1"/>
              </p:cNvSpPr>
              <p:nvPr/>
            </p:nvSpPr>
            <p:spPr bwMode="auto">
              <a:xfrm>
                <a:off x="3528"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5" name="Line 234"/>
              <p:cNvSpPr>
                <a:spLocks noChangeShapeType="1"/>
              </p:cNvSpPr>
              <p:nvPr/>
            </p:nvSpPr>
            <p:spPr bwMode="auto">
              <a:xfrm>
                <a:off x="3599"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6" name="Line 235"/>
              <p:cNvSpPr>
                <a:spLocks noChangeShapeType="1"/>
              </p:cNvSpPr>
              <p:nvPr/>
            </p:nvSpPr>
            <p:spPr bwMode="auto">
              <a:xfrm>
                <a:off x="3670"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7" name="Line 236"/>
              <p:cNvSpPr>
                <a:spLocks noChangeShapeType="1"/>
              </p:cNvSpPr>
              <p:nvPr/>
            </p:nvSpPr>
            <p:spPr bwMode="auto">
              <a:xfrm>
                <a:off x="3741"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8" name="Line 237"/>
              <p:cNvSpPr>
                <a:spLocks noChangeShapeType="1"/>
              </p:cNvSpPr>
              <p:nvPr/>
            </p:nvSpPr>
            <p:spPr bwMode="auto">
              <a:xfrm>
                <a:off x="3812"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9" name="Line 238"/>
              <p:cNvSpPr>
                <a:spLocks noChangeShapeType="1"/>
              </p:cNvSpPr>
              <p:nvPr/>
            </p:nvSpPr>
            <p:spPr bwMode="auto">
              <a:xfrm>
                <a:off x="3885"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0" name="Line 239"/>
              <p:cNvSpPr>
                <a:spLocks noChangeShapeType="1"/>
              </p:cNvSpPr>
              <p:nvPr/>
            </p:nvSpPr>
            <p:spPr bwMode="auto">
              <a:xfrm>
                <a:off x="3955"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1" name="Line 240"/>
              <p:cNvSpPr>
                <a:spLocks noChangeShapeType="1"/>
              </p:cNvSpPr>
              <p:nvPr/>
            </p:nvSpPr>
            <p:spPr bwMode="auto">
              <a:xfrm>
                <a:off x="4026"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2" name="Line 241"/>
              <p:cNvSpPr>
                <a:spLocks noChangeShapeType="1"/>
              </p:cNvSpPr>
              <p:nvPr/>
            </p:nvSpPr>
            <p:spPr bwMode="auto">
              <a:xfrm>
                <a:off x="4097"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3" name="Line 242"/>
              <p:cNvSpPr>
                <a:spLocks noChangeShapeType="1"/>
              </p:cNvSpPr>
              <p:nvPr/>
            </p:nvSpPr>
            <p:spPr bwMode="auto">
              <a:xfrm>
                <a:off x="4170"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4" name="Line 243"/>
              <p:cNvSpPr>
                <a:spLocks noChangeShapeType="1"/>
              </p:cNvSpPr>
              <p:nvPr/>
            </p:nvSpPr>
            <p:spPr bwMode="auto">
              <a:xfrm>
                <a:off x="4241"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5" name="Line 244"/>
              <p:cNvSpPr>
                <a:spLocks noChangeShapeType="1"/>
              </p:cNvSpPr>
              <p:nvPr/>
            </p:nvSpPr>
            <p:spPr bwMode="auto">
              <a:xfrm>
                <a:off x="4312"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6" name="Line 245"/>
              <p:cNvSpPr>
                <a:spLocks noChangeShapeType="1"/>
              </p:cNvSpPr>
              <p:nvPr/>
            </p:nvSpPr>
            <p:spPr bwMode="auto">
              <a:xfrm>
                <a:off x="4383"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7" name="Line 246"/>
              <p:cNvSpPr>
                <a:spLocks noChangeShapeType="1"/>
              </p:cNvSpPr>
              <p:nvPr/>
            </p:nvSpPr>
            <p:spPr bwMode="auto">
              <a:xfrm>
                <a:off x="4455" y="149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8" name="Line 247"/>
              <p:cNvSpPr>
                <a:spLocks noChangeShapeType="1"/>
              </p:cNvSpPr>
              <p:nvPr/>
            </p:nvSpPr>
            <p:spPr bwMode="auto">
              <a:xfrm>
                <a:off x="4526"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9" name="Line 248"/>
              <p:cNvSpPr>
                <a:spLocks noChangeShapeType="1"/>
              </p:cNvSpPr>
              <p:nvPr/>
            </p:nvSpPr>
            <p:spPr bwMode="auto">
              <a:xfrm>
                <a:off x="4597" y="149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0" name="Line 256"/>
              <p:cNvSpPr>
                <a:spLocks noChangeShapeType="1"/>
              </p:cNvSpPr>
              <p:nvPr/>
            </p:nvSpPr>
            <p:spPr bwMode="auto">
              <a:xfrm>
                <a:off x="961"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1" name="Line 257"/>
              <p:cNvSpPr>
                <a:spLocks noChangeShapeType="1"/>
              </p:cNvSpPr>
              <p:nvPr/>
            </p:nvSpPr>
            <p:spPr bwMode="auto">
              <a:xfrm>
                <a:off x="1033"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2" name="Line 258"/>
              <p:cNvSpPr>
                <a:spLocks noChangeShapeType="1"/>
              </p:cNvSpPr>
              <p:nvPr/>
            </p:nvSpPr>
            <p:spPr bwMode="auto">
              <a:xfrm>
                <a:off x="1104"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3" name="Line 259"/>
              <p:cNvSpPr>
                <a:spLocks noChangeShapeType="1"/>
              </p:cNvSpPr>
              <p:nvPr/>
            </p:nvSpPr>
            <p:spPr bwMode="auto">
              <a:xfrm>
                <a:off x="1175"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4" name="Line 260"/>
              <p:cNvSpPr>
                <a:spLocks noChangeShapeType="1"/>
              </p:cNvSpPr>
              <p:nvPr/>
            </p:nvSpPr>
            <p:spPr bwMode="auto">
              <a:xfrm>
                <a:off x="1246"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5" name="Line 261"/>
              <p:cNvSpPr>
                <a:spLocks noChangeShapeType="1"/>
              </p:cNvSpPr>
              <p:nvPr/>
            </p:nvSpPr>
            <p:spPr bwMode="auto">
              <a:xfrm>
                <a:off x="1319"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6" name="Line 262"/>
              <p:cNvSpPr>
                <a:spLocks noChangeShapeType="1"/>
              </p:cNvSpPr>
              <p:nvPr/>
            </p:nvSpPr>
            <p:spPr bwMode="auto">
              <a:xfrm>
                <a:off x="1390"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7" name="Line 263"/>
              <p:cNvSpPr>
                <a:spLocks noChangeShapeType="1"/>
              </p:cNvSpPr>
              <p:nvPr/>
            </p:nvSpPr>
            <p:spPr bwMode="auto">
              <a:xfrm>
                <a:off x="1461"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8" name="Line 264"/>
              <p:cNvSpPr>
                <a:spLocks noChangeShapeType="1"/>
              </p:cNvSpPr>
              <p:nvPr/>
            </p:nvSpPr>
            <p:spPr bwMode="auto">
              <a:xfrm>
                <a:off x="1532"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9" name="Line 265"/>
              <p:cNvSpPr>
                <a:spLocks noChangeShapeType="1"/>
              </p:cNvSpPr>
              <p:nvPr/>
            </p:nvSpPr>
            <p:spPr bwMode="auto">
              <a:xfrm>
                <a:off x="1602"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0" name="Line 266"/>
              <p:cNvSpPr>
                <a:spLocks noChangeShapeType="1"/>
              </p:cNvSpPr>
              <p:nvPr/>
            </p:nvSpPr>
            <p:spPr bwMode="auto">
              <a:xfrm>
                <a:off x="1675"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1" name="Line 267"/>
              <p:cNvSpPr>
                <a:spLocks noChangeShapeType="1"/>
              </p:cNvSpPr>
              <p:nvPr/>
            </p:nvSpPr>
            <p:spPr bwMode="auto">
              <a:xfrm>
                <a:off x="1746"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2" name="Line 268"/>
              <p:cNvSpPr>
                <a:spLocks noChangeShapeType="1"/>
              </p:cNvSpPr>
              <p:nvPr/>
            </p:nvSpPr>
            <p:spPr bwMode="auto">
              <a:xfrm>
                <a:off x="1817"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3" name="Line 269"/>
              <p:cNvSpPr>
                <a:spLocks noChangeShapeType="1"/>
              </p:cNvSpPr>
              <p:nvPr/>
            </p:nvSpPr>
            <p:spPr bwMode="auto">
              <a:xfrm>
                <a:off x="1888"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4" name="Line 270"/>
              <p:cNvSpPr>
                <a:spLocks noChangeShapeType="1"/>
              </p:cNvSpPr>
              <p:nvPr/>
            </p:nvSpPr>
            <p:spPr bwMode="auto">
              <a:xfrm>
                <a:off x="1960"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5" name="Line 271"/>
              <p:cNvSpPr>
                <a:spLocks noChangeShapeType="1"/>
              </p:cNvSpPr>
              <p:nvPr/>
            </p:nvSpPr>
            <p:spPr bwMode="auto">
              <a:xfrm>
                <a:off x="2031"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6" name="Line 272"/>
              <p:cNvSpPr>
                <a:spLocks noChangeShapeType="1"/>
              </p:cNvSpPr>
              <p:nvPr/>
            </p:nvSpPr>
            <p:spPr bwMode="auto">
              <a:xfrm>
                <a:off x="2102"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7" name="Line 273"/>
              <p:cNvSpPr>
                <a:spLocks noChangeShapeType="1"/>
              </p:cNvSpPr>
              <p:nvPr/>
            </p:nvSpPr>
            <p:spPr bwMode="auto">
              <a:xfrm>
                <a:off x="2173"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8" name="Line 274"/>
              <p:cNvSpPr>
                <a:spLocks noChangeShapeType="1"/>
              </p:cNvSpPr>
              <p:nvPr/>
            </p:nvSpPr>
            <p:spPr bwMode="auto">
              <a:xfrm>
                <a:off x="2244"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9" name="Line 275"/>
              <p:cNvSpPr>
                <a:spLocks noChangeShapeType="1"/>
              </p:cNvSpPr>
              <p:nvPr/>
            </p:nvSpPr>
            <p:spPr bwMode="auto">
              <a:xfrm>
                <a:off x="2316"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0" name="Line 276"/>
              <p:cNvSpPr>
                <a:spLocks noChangeShapeType="1"/>
              </p:cNvSpPr>
              <p:nvPr/>
            </p:nvSpPr>
            <p:spPr bwMode="auto">
              <a:xfrm>
                <a:off x="2387"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1" name="Line 277"/>
              <p:cNvSpPr>
                <a:spLocks noChangeShapeType="1"/>
              </p:cNvSpPr>
              <p:nvPr/>
            </p:nvSpPr>
            <p:spPr bwMode="auto">
              <a:xfrm>
                <a:off x="2458"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2" name="Line 278"/>
              <p:cNvSpPr>
                <a:spLocks noChangeShapeType="1"/>
              </p:cNvSpPr>
              <p:nvPr/>
            </p:nvSpPr>
            <p:spPr bwMode="auto">
              <a:xfrm>
                <a:off x="2529"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3" name="Line 279"/>
              <p:cNvSpPr>
                <a:spLocks noChangeShapeType="1"/>
              </p:cNvSpPr>
              <p:nvPr/>
            </p:nvSpPr>
            <p:spPr bwMode="auto">
              <a:xfrm>
                <a:off x="2602"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4" name="Line 280"/>
              <p:cNvSpPr>
                <a:spLocks noChangeShapeType="1"/>
              </p:cNvSpPr>
              <p:nvPr/>
            </p:nvSpPr>
            <p:spPr bwMode="auto">
              <a:xfrm>
                <a:off x="2673"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5" name="Line 281"/>
              <p:cNvSpPr>
                <a:spLocks noChangeShapeType="1"/>
              </p:cNvSpPr>
              <p:nvPr/>
            </p:nvSpPr>
            <p:spPr bwMode="auto">
              <a:xfrm>
                <a:off x="2744"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6" name="Line 282"/>
              <p:cNvSpPr>
                <a:spLocks noChangeShapeType="1"/>
              </p:cNvSpPr>
              <p:nvPr/>
            </p:nvSpPr>
            <p:spPr bwMode="auto">
              <a:xfrm>
                <a:off x="2814"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7" name="Line 283"/>
              <p:cNvSpPr>
                <a:spLocks noChangeShapeType="1"/>
              </p:cNvSpPr>
              <p:nvPr/>
            </p:nvSpPr>
            <p:spPr bwMode="auto">
              <a:xfrm>
                <a:off x="2887"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8" name="Line 284"/>
              <p:cNvSpPr>
                <a:spLocks noChangeShapeType="1"/>
              </p:cNvSpPr>
              <p:nvPr/>
            </p:nvSpPr>
            <p:spPr bwMode="auto">
              <a:xfrm>
                <a:off x="2958"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9" name="Line 285"/>
              <p:cNvSpPr>
                <a:spLocks noChangeShapeType="1"/>
              </p:cNvSpPr>
              <p:nvPr/>
            </p:nvSpPr>
            <p:spPr bwMode="auto">
              <a:xfrm>
                <a:off x="3029"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0" name="Line 286"/>
              <p:cNvSpPr>
                <a:spLocks noChangeShapeType="1"/>
              </p:cNvSpPr>
              <p:nvPr/>
            </p:nvSpPr>
            <p:spPr bwMode="auto">
              <a:xfrm>
                <a:off x="3100"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1" name="Line 287"/>
              <p:cNvSpPr>
                <a:spLocks noChangeShapeType="1"/>
              </p:cNvSpPr>
              <p:nvPr/>
            </p:nvSpPr>
            <p:spPr bwMode="auto">
              <a:xfrm>
                <a:off x="3171"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2" name="Line 288"/>
              <p:cNvSpPr>
                <a:spLocks noChangeShapeType="1"/>
              </p:cNvSpPr>
              <p:nvPr/>
            </p:nvSpPr>
            <p:spPr bwMode="auto">
              <a:xfrm>
                <a:off x="3243"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3" name="Line 289"/>
              <p:cNvSpPr>
                <a:spLocks noChangeShapeType="1"/>
              </p:cNvSpPr>
              <p:nvPr/>
            </p:nvSpPr>
            <p:spPr bwMode="auto">
              <a:xfrm>
                <a:off x="3314"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4" name="Line 290"/>
              <p:cNvSpPr>
                <a:spLocks noChangeShapeType="1"/>
              </p:cNvSpPr>
              <p:nvPr/>
            </p:nvSpPr>
            <p:spPr bwMode="auto">
              <a:xfrm>
                <a:off x="3385"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5" name="Line 291"/>
              <p:cNvSpPr>
                <a:spLocks noChangeShapeType="1"/>
              </p:cNvSpPr>
              <p:nvPr/>
            </p:nvSpPr>
            <p:spPr bwMode="auto">
              <a:xfrm>
                <a:off x="3456"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6" name="Line 292"/>
              <p:cNvSpPr>
                <a:spLocks noChangeShapeType="1"/>
              </p:cNvSpPr>
              <p:nvPr/>
            </p:nvSpPr>
            <p:spPr bwMode="auto">
              <a:xfrm>
                <a:off x="3528"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7" name="Line 293"/>
              <p:cNvSpPr>
                <a:spLocks noChangeShapeType="1"/>
              </p:cNvSpPr>
              <p:nvPr/>
            </p:nvSpPr>
            <p:spPr bwMode="auto">
              <a:xfrm>
                <a:off x="3599"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8" name="Line 294"/>
              <p:cNvSpPr>
                <a:spLocks noChangeShapeType="1"/>
              </p:cNvSpPr>
              <p:nvPr/>
            </p:nvSpPr>
            <p:spPr bwMode="auto">
              <a:xfrm>
                <a:off x="3670"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9" name="Line 295"/>
              <p:cNvSpPr>
                <a:spLocks noChangeShapeType="1"/>
              </p:cNvSpPr>
              <p:nvPr/>
            </p:nvSpPr>
            <p:spPr bwMode="auto">
              <a:xfrm>
                <a:off x="3741"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0" name="Line 296"/>
              <p:cNvSpPr>
                <a:spLocks noChangeShapeType="1"/>
              </p:cNvSpPr>
              <p:nvPr/>
            </p:nvSpPr>
            <p:spPr bwMode="auto">
              <a:xfrm>
                <a:off x="3812"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1" name="Line 297"/>
              <p:cNvSpPr>
                <a:spLocks noChangeShapeType="1"/>
              </p:cNvSpPr>
              <p:nvPr/>
            </p:nvSpPr>
            <p:spPr bwMode="auto">
              <a:xfrm>
                <a:off x="3885"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2" name="Line 298"/>
              <p:cNvSpPr>
                <a:spLocks noChangeShapeType="1"/>
              </p:cNvSpPr>
              <p:nvPr/>
            </p:nvSpPr>
            <p:spPr bwMode="auto">
              <a:xfrm>
                <a:off x="3955"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3" name="Line 299"/>
              <p:cNvSpPr>
                <a:spLocks noChangeShapeType="1"/>
              </p:cNvSpPr>
              <p:nvPr/>
            </p:nvSpPr>
            <p:spPr bwMode="auto">
              <a:xfrm>
                <a:off x="4026"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4" name="Line 300"/>
              <p:cNvSpPr>
                <a:spLocks noChangeShapeType="1"/>
              </p:cNvSpPr>
              <p:nvPr/>
            </p:nvSpPr>
            <p:spPr bwMode="auto">
              <a:xfrm>
                <a:off x="4097"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5" name="Line 301"/>
              <p:cNvSpPr>
                <a:spLocks noChangeShapeType="1"/>
              </p:cNvSpPr>
              <p:nvPr/>
            </p:nvSpPr>
            <p:spPr bwMode="auto">
              <a:xfrm>
                <a:off x="4170"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6" name="Line 302"/>
              <p:cNvSpPr>
                <a:spLocks noChangeShapeType="1"/>
              </p:cNvSpPr>
              <p:nvPr/>
            </p:nvSpPr>
            <p:spPr bwMode="auto">
              <a:xfrm>
                <a:off x="4241"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7" name="Line 303"/>
              <p:cNvSpPr>
                <a:spLocks noChangeShapeType="1"/>
              </p:cNvSpPr>
              <p:nvPr/>
            </p:nvSpPr>
            <p:spPr bwMode="auto">
              <a:xfrm>
                <a:off x="4312"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8" name="Line 304"/>
              <p:cNvSpPr>
                <a:spLocks noChangeShapeType="1"/>
              </p:cNvSpPr>
              <p:nvPr/>
            </p:nvSpPr>
            <p:spPr bwMode="auto">
              <a:xfrm>
                <a:off x="4383"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9" name="Line 305"/>
              <p:cNvSpPr>
                <a:spLocks noChangeShapeType="1"/>
              </p:cNvSpPr>
              <p:nvPr/>
            </p:nvSpPr>
            <p:spPr bwMode="auto">
              <a:xfrm>
                <a:off x="4455" y="2039"/>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0" name="Line 306"/>
              <p:cNvSpPr>
                <a:spLocks noChangeShapeType="1"/>
              </p:cNvSpPr>
              <p:nvPr/>
            </p:nvSpPr>
            <p:spPr bwMode="auto">
              <a:xfrm>
                <a:off x="4526"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1" name="Line 307"/>
              <p:cNvSpPr>
                <a:spLocks noChangeShapeType="1"/>
              </p:cNvSpPr>
              <p:nvPr/>
            </p:nvSpPr>
            <p:spPr bwMode="auto">
              <a:xfrm>
                <a:off x="4597" y="2039"/>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2" name="Line 315"/>
              <p:cNvSpPr>
                <a:spLocks noChangeShapeType="1"/>
              </p:cNvSpPr>
              <p:nvPr/>
            </p:nvSpPr>
            <p:spPr bwMode="auto">
              <a:xfrm>
                <a:off x="961"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3" name="Line 316"/>
              <p:cNvSpPr>
                <a:spLocks noChangeShapeType="1"/>
              </p:cNvSpPr>
              <p:nvPr/>
            </p:nvSpPr>
            <p:spPr bwMode="auto">
              <a:xfrm>
                <a:off x="1033"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4" name="Line 317"/>
              <p:cNvSpPr>
                <a:spLocks noChangeShapeType="1"/>
              </p:cNvSpPr>
              <p:nvPr/>
            </p:nvSpPr>
            <p:spPr bwMode="auto">
              <a:xfrm>
                <a:off x="1104"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5" name="Line 318"/>
              <p:cNvSpPr>
                <a:spLocks noChangeShapeType="1"/>
              </p:cNvSpPr>
              <p:nvPr/>
            </p:nvSpPr>
            <p:spPr bwMode="auto">
              <a:xfrm>
                <a:off x="1175"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6" name="Line 319"/>
              <p:cNvSpPr>
                <a:spLocks noChangeShapeType="1"/>
              </p:cNvSpPr>
              <p:nvPr/>
            </p:nvSpPr>
            <p:spPr bwMode="auto">
              <a:xfrm>
                <a:off x="1246"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7" name="Line 320"/>
              <p:cNvSpPr>
                <a:spLocks noChangeShapeType="1"/>
              </p:cNvSpPr>
              <p:nvPr/>
            </p:nvSpPr>
            <p:spPr bwMode="auto">
              <a:xfrm>
                <a:off x="1319"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8" name="Line 321"/>
              <p:cNvSpPr>
                <a:spLocks noChangeShapeType="1"/>
              </p:cNvSpPr>
              <p:nvPr/>
            </p:nvSpPr>
            <p:spPr bwMode="auto">
              <a:xfrm>
                <a:off x="1390"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9" name="Line 322"/>
              <p:cNvSpPr>
                <a:spLocks noChangeShapeType="1"/>
              </p:cNvSpPr>
              <p:nvPr/>
            </p:nvSpPr>
            <p:spPr bwMode="auto">
              <a:xfrm>
                <a:off x="1461"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0" name="Line 323"/>
              <p:cNvSpPr>
                <a:spLocks noChangeShapeType="1"/>
              </p:cNvSpPr>
              <p:nvPr/>
            </p:nvSpPr>
            <p:spPr bwMode="auto">
              <a:xfrm>
                <a:off x="1532"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1" name="Line 324"/>
              <p:cNvSpPr>
                <a:spLocks noChangeShapeType="1"/>
              </p:cNvSpPr>
              <p:nvPr/>
            </p:nvSpPr>
            <p:spPr bwMode="auto">
              <a:xfrm>
                <a:off x="1602"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2" name="Line 325"/>
              <p:cNvSpPr>
                <a:spLocks noChangeShapeType="1"/>
              </p:cNvSpPr>
              <p:nvPr/>
            </p:nvSpPr>
            <p:spPr bwMode="auto">
              <a:xfrm>
                <a:off x="1675"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3" name="Line 326"/>
              <p:cNvSpPr>
                <a:spLocks noChangeShapeType="1"/>
              </p:cNvSpPr>
              <p:nvPr/>
            </p:nvSpPr>
            <p:spPr bwMode="auto">
              <a:xfrm>
                <a:off x="1746"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4" name="Line 327"/>
              <p:cNvSpPr>
                <a:spLocks noChangeShapeType="1"/>
              </p:cNvSpPr>
              <p:nvPr/>
            </p:nvSpPr>
            <p:spPr bwMode="auto">
              <a:xfrm>
                <a:off x="1817"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5" name="Line 328"/>
              <p:cNvSpPr>
                <a:spLocks noChangeShapeType="1"/>
              </p:cNvSpPr>
              <p:nvPr/>
            </p:nvSpPr>
            <p:spPr bwMode="auto">
              <a:xfrm>
                <a:off x="1888"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6" name="Line 329"/>
              <p:cNvSpPr>
                <a:spLocks noChangeShapeType="1"/>
              </p:cNvSpPr>
              <p:nvPr/>
            </p:nvSpPr>
            <p:spPr bwMode="auto">
              <a:xfrm>
                <a:off x="1960"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7" name="Line 330"/>
              <p:cNvSpPr>
                <a:spLocks noChangeShapeType="1"/>
              </p:cNvSpPr>
              <p:nvPr/>
            </p:nvSpPr>
            <p:spPr bwMode="auto">
              <a:xfrm>
                <a:off x="2031"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8" name="Line 331"/>
              <p:cNvSpPr>
                <a:spLocks noChangeShapeType="1"/>
              </p:cNvSpPr>
              <p:nvPr/>
            </p:nvSpPr>
            <p:spPr bwMode="auto">
              <a:xfrm>
                <a:off x="2102"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9" name="Line 332"/>
              <p:cNvSpPr>
                <a:spLocks noChangeShapeType="1"/>
              </p:cNvSpPr>
              <p:nvPr/>
            </p:nvSpPr>
            <p:spPr bwMode="auto">
              <a:xfrm>
                <a:off x="2173"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0" name="Line 333"/>
              <p:cNvSpPr>
                <a:spLocks noChangeShapeType="1"/>
              </p:cNvSpPr>
              <p:nvPr/>
            </p:nvSpPr>
            <p:spPr bwMode="auto">
              <a:xfrm>
                <a:off x="2244"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1" name="Line 334"/>
              <p:cNvSpPr>
                <a:spLocks noChangeShapeType="1"/>
              </p:cNvSpPr>
              <p:nvPr/>
            </p:nvSpPr>
            <p:spPr bwMode="auto">
              <a:xfrm>
                <a:off x="2316"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2" name="Line 335"/>
              <p:cNvSpPr>
                <a:spLocks noChangeShapeType="1"/>
              </p:cNvSpPr>
              <p:nvPr/>
            </p:nvSpPr>
            <p:spPr bwMode="auto">
              <a:xfrm>
                <a:off x="2387"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3" name="Line 336"/>
              <p:cNvSpPr>
                <a:spLocks noChangeShapeType="1"/>
              </p:cNvSpPr>
              <p:nvPr/>
            </p:nvSpPr>
            <p:spPr bwMode="auto">
              <a:xfrm>
                <a:off x="2458"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4" name="Line 337"/>
              <p:cNvSpPr>
                <a:spLocks noChangeShapeType="1"/>
              </p:cNvSpPr>
              <p:nvPr/>
            </p:nvSpPr>
            <p:spPr bwMode="auto">
              <a:xfrm>
                <a:off x="2529"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5" name="Line 338"/>
              <p:cNvSpPr>
                <a:spLocks noChangeShapeType="1"/>
              </p:cNvSpPr>
              <p:nvPr/>
            </p:nvSpPr>
            <p:spPr bwMode="auto">
              <a:xfrm>
                <a:off x="2602"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6" name="Line 339"/>
              <p:cNvSpPr>
                <a:spLocks noChangeShapeType="1"/>
              </p:cNvSpPr>
              <p:nvPr/>
            </p:nvSpPr>
            <p:spPr bwMode="auto">
              <a:xfrm>
                <a:off x="2673"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7" name="Line 340"/>
              <p:cNvSpPr>
                <a:spLocks noChangeShapeType="1"/>
              </p:cNvSpPr>
              <p:nvPr/>
            </p:nvSpPr>
            <p:spPr bwMode="auto">
              <a:xfrm>
                <a:off x="2744"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8" name="Line 341"/>
              <p:cNvSpPr>
                <a:spLocks noChangeShapeType="1"/>
              </p:cNvSpPr>
              <p:nvPr/>
            </p:nvSpPr>
            <p:spPr bwMode="auto">
              <a:xfrm>
                <a:off x="2814"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9" name="Line 342"/>
              <p:cNvSpPr>
                <a:spLocks noChangeShapeType="1"/>
              </p:cNvSpPr>
              <p:nvPr/>
            </p:nvSpPr>
            <p:spPr bwMode="auto">
              <a:xfrm>
                <a:off x="2887"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0" name="Line 343"/>
              <p:cNvSpPr>
                <a:spLocks noChangeShapeType="1"/>
              </p:cNvSpPr>
              <p:nvPr/>
            </p:nvSpPr>
            <p:spPr bwMode="auto">
              <a:xfrm>
                <a:off x="2958"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1" name="Line 344"/>
              <p:cNvSpPr>
                <a:spLocks noChangeShapeType="1"/>
              </p:cNvSpPr>
              <p:nvPr/>
            </p:nvSpPr>
            <p:spPr bwMode="auto">
              <a:xfrm>
                <a:off x="3029"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2" name="Line 345"/>
              <p:cNvSpPr>
                <a:spLocks noChangeShapeType="1"/>
              </p:cNvSpPr>
              <p:nvPr/>
            </p:nvSpPr>
            <p:spPr bwMode="auto">
              <a:xfrm>
                <a:off x="3100"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3" name="Line 346"/>
              <p:cNvSpPr>
                <a:spLocks noChangeShapeType="1"/>
              </p:cNvSpPr>
              <p:nvPr/>
            </p:nvSpPr>
            <p:spPr bwMode="auto">
              <a:xfrm>
                <a:off x="3171"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4" name="Line 347"/>
              <p:cNvSpPr>
                <a:spLocks noChangeShapeType="1"/>
              </p:cNvSpPr>
              <p:nvPr/>
            </p:nvSpPr>
            <p:spPr bwMode="auto">
              <a:xfrm>
                <a:off x="3243"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5" name="Line 348"/>
              <p:cNvSpPr>
                <a:spLocks noChangeShapeType="1"/>
              </p:cNvSpPr>
              <p:nvPr/>
            </p:nvSpPr>
            <p:spPr bwMode="auto">
              <a:xfrm>
                <a:off x="3314"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6" name="Line 349"/>
              <p:cNvSpPr>
                <a:spLocks noChangeShapeType="1"/>
              </p:cNvSpPr>
              <p:nvPr/>
            </p:nvSpPr>
            <p:spPr bwMode="auto">
              <a:xfrm>
                <a:off x="3385"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7" name="Line 350"/>
              <p:cNvSpPr>
                <a:spLocks noChangeShapeType="1"/>
              </p:cNvSpPr>
              <p:nvPr/>
            </p:nvSpPr>
            <p:spPr bwMode="auto">
              <a:xfrm>
                <a:off x="3456"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8" name="Line 351"/>
              <p:cNvSpPr>
                <a:spLocks noChangeShapeType="1"/>
              </p:cNvSpPr>
              <p:nvPr/>
            </p:nvSpPr>
            <p:spPr bwMode="auto">
              <a:xfrm>
                <a:off x="3528"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9" name="Line 352"/>
              <p:cNvSpPr>
                <a:spLocks noChangeShapeType="1"/>
              </p:cNvSpPr>
              <p:nvPr/>
            </p:nvSpPr>
            <p:spPr bwMode="auto">
              <a:xfrm>
                <a:off x="3599"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0" name="Line 353"/>
              <p:cNvSpPr>
                <a:spLocks noChangeShapeType="1"/>
              </p:cNvSpPr>
              <p:nvPr/>
            </p:nvSpPr>
            <p:spPr bwMode="auto">
              <a:xfrm>
                <a:off x="3670"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1" name="Line 354"/>
              <p:cNvSpPr>
                <a:spLocks noChangeShapeType="1"/>
              </p:cNvSpPr>
              <p:nvPr/>
            </p:nvSpPr>
            <p:spPr bwMode="auto">
              <a:xfrm>
                <a:off x="3741"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2" name="Line 355"/>
              <p:cNvSpPr>
                <a:spLocks noChangeShapeType="1"/>
              </p:cNvSpPr>
              <p:nvPr/>
            </p:nvSpPr>
            <p:spPr bwMode="auto">
              <a:xfrm>
                <a:off x="3812"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3" name="Line 356"/>
              <p:cNvSpPr>
                <a:spLocks noChangeShapeType="1"/>
              </p:cNvSpPr>
              <p:nvPr/>
            </p:nvSpPr>
            <p:spPr bwMode="auto">
              <a:xfrm>
                <a:off x="3885"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4" name="Line 357"/>
              <p:cNvSpPr>
                <a:spLocks noChangeShapeType="1"/>
              </p:cNvSpPr>
              <p:nvPr/>
            </p:nvSpPr>
            <p:spPr bwMode="auto">
              <a:xfrm>
                <a:off x="3955"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5" name="Line 358"/>
              <p:cNvSpPr>
                <a:spLocks noChangeShapeType="1"/>
              </p:cNvSpPr>
              <p:nvPr/>
            </p:nvSpPr>
            <p:spPr bwMode="auto">
              <a:xfrm>
                <a:off x="4026"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6" name="Line 359"/>
              <p:cNvSpPr>
                <a:spLocks noChangeShapeType="1"/>
              </p:cNvSpPr>
              <p:nvPr/>
            </p:nvSpPr>
            <p:spPr bwMode="auto">
              <a:xfrm>
                <a:off x="4097"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7" name="Line 360"/>
              <p:cNvSpPr>
                <a:spLocks noChangeShapeType="1"/>
              </p:cNvSpPr>
              <p:nvPr/>
            </p:nvSpPr>
            <p:spPr bwMode="auto">
              <a:xfrm>
                <a:off x="4170"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8" name="Line 361"/>
              <p:cNvSpPr>
                <a:spLocks noChangeShapeType="1"/>
              </p:cNvSpPr>
              <p:nvPr/>
            </p:nvSpPr>
            <p:spPr bwMode="auto">
              <a:xfrm>
                <a:off x="4241"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9" name="Line 362"/>
              <p:cNvSpPr>
                <a:spLocks noChangeShapeType="1"/>
              </p:cNvSpPr>
              <p:nvPr/>
            </p:nvSpPr>
            <p:spPr bwMode="auto">
              <a:xfrm>
                <a:off x="4312"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0" name="Line 363"/>
              <p:cNvSpPr>
                <a:spLocks noChangeShapeType="1"/>
              </p:cNvSpPr>
              <p:nvPr/>
            </p:nvSpPr>
            <p:spPr bwMode="auto">
              <a:xfrm>
                <a:off x="4383"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1" name="Line 364"/>
              <p:cNvSpPr>
                <a:spLocks noChangeShapeType="1"/>
              </p:cNvSpPr>
              <p:nvPr/>
            </p:nvSpPr>
            <p:spPr bwMode="auto">
              <a:xfrm>
                <a:off x="4455" y="2578"/>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2" name="Line 365"/>
              <p:cNvSpPr>
                <a:spLocks noChangeShapeType="1"/>
              </p:cNvSpPr>
              <p:nvPr/>
            </p:nvSpPr>
            <p:spPr bwMode="auto">
              <a:xfrm>
                <a:off x="4526"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3" name="Line 366"/>
              <p:cNvSpPr>
                <a:spLocks noChangeShapeType="1"/>
              </p:cNvSpPr>
              <p:nvPr/>
            </p:nvSpPr>
            <p:spPr bwMode="auto">
              <a:xfrm>
                <a:off x="4597" y="2578"/>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4" name="Line 374"/>
              <p:cNvSpPr>
                <a:spLocks noChangeShapeType="1"/>
              </p:cNvSpPr>
              <p:nvPr/>
            </p:nvSpPr>
            <p:spPr bwMode="auto">
              <a:xfrm>
                <a:off x="961" y="312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5" name="Line 375"/>
              <p:cNvSpPr>
                <a:spLocks noChangeShapeType="1"/>
              </p:cNvSpPr>
              <p:nvPr/>
            </p:nvSpPr>
            <p:spPr bwMode="auto">
              <a:xfrm>
                <a:off x="1033"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6" name="Line 376"/>
              <p:cNvSpPr>
                <a:spLocks noChangeShapeType="1"/>
              </p:cNvSpPr>
              <p:nvPr/>
            </p:nvSpPr>
            <p:spPr bwMode="auto">
              <a:xfrm>
                <a:off x="1104"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7" name="Line 377"/>
              <p:cNvSpPr>
                <a:spLocks noChangeShapeType="1"/>
              </p:cNvSpPr>
              <p:nvPr/>
            </p:nvSpPr>
            <p:spPr bwMode="auto">
              <a:xfrm>
                <a:off x="1175"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8" name="Line 378"/>
              <p:cNvSpPr>
                <a:spLocks noChangeShapeType="1"/>
              </p:cNvSpPr>
              <p:nvPr/>
            </p:nvSpPr>
            <p:spPr bwMode="auto">
              <a:xfrm>
                <a:off x="1246"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9" name="Line 379"/>
              <p:cNvSpPr>
                <a:spLocks noChangeShapeType="1"/>
              </p:cNvSpPr>
              <p:nvPr/>
            </p:nvSpPr>
            <p:spPr bwMode="auto">
              <a:xfrm>
                <a:off x="1319" y="312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0" name="Line 380"/>
              <p:cNvSpPr>
                <a:spLocks noChangeShapeType="1"/>
              </p:cNvSpPr>
              <p:nvPr/>
            </p:nvSpPr>
            <p:spPr bwMode="auto">
              <a:xfrm>
                <a:off x="1390" y="312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1" name="Line 381"/>
              <p:cNvSpPr>
                <a:spLocks noChangeShapeType="1"/>
              </p:cNvSpPr>
              <p:nvPr/>
            </p:nvSpPr>
            <p:spPr bwMode="auto">
              <a:xfrm>
                <a:off x="1461" y="312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2" name="Line 382"/>
              <p:cNvSpPr>
                <a:spLocks noChangeShapeType="1"/>
              </p:cNvSpPr>
              <p:nvPr/>
            </p:nvSpPr>
            <p:spPr bwMode="auto">
              <a:xfrm>
                <a:off x="1532" y="312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3" name="Line 383"/>
              <p:cNvSpPr>
                <a:spLocks noChangeShapeType="1"/>
              </p:cNvSpPr>
              <p:nvPr/>
            </p:nvSpPr>
            <p:spPr bwMode="auto">
              <a:xfrm>
                <a:off x="1602"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4" name="Line 384"/>
              <p:cNvSpPr>
                <a:spLocks noChangeShapeType="1"/>
              </p:cNvSpPr>
              <p:nvPr/>
            </p:nvSpPr>
            <p:spPr bwMode="auto">
              <a:xfrm>
                <a:off x="1675" y="312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5" name="Line 385"/>
              <p:cNvSpPr>
                <a:spLocks noChangeShapeType="1"/>
              </p:cNvSpPr>
              <p:nvPr/>
            </p:nvSpPr>
            <p:spPr bwMode="auto">
              <a:xfrm>
                <a:off x="1746" y="312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6" name="Line 386"/>
              <p:cNvSpPr>
                <a:spLocks noChangeShapeType="1"/>
              </p:cNvSpPr>
              <p:nvPr/>
            </p:nvSpPr>
            <p:spPr bwMode="auto">
              <a:xfrm>
                <a:off x="1817" y="312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7" name="Line 387"/>
              <p:cNvSpPr>
                <a:spLocks noChangeShapeType="1"/>
              </p:cNvSpPr>
              <p:nvPr/>
            </p:nvSpPr>
            <p:spPr bwMode="auto">
              <a:xfrm>
                <a:off x="1888" y="312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8" name="Line 388"/>
              <p:cNvSpPr>
                <a:spLocks noChangeShapeType="1"/>
              </p:cNvSpPr>
              <p:nvPr/>
            </p:nvSpPr>
            <p:spPr bwMode="auto">
              <a:xfrm>
                <a:off x="1960"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9" name="Line 389"/>
              <p:cNvSpPr>
                <a:spLocks noChangeShapeType="1"/>
              </p:cNvSpPr>
              <p:nvPr/>
            </p:nvSpPr>
            <p:spPr bwMode="auto">
              <a:xfrm>
                <a:off x="2031"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0" name="Line 390"/>
              <p:cNvSpPr>
                <a:spLocks noChangeShapeType="1"/>
              </p:cNvSpPr>
              <p:nvPr/>
            </p:nvSpPr>
            <p:spPr bwMode="auto">
              <a:xfrm>
                <a:off x="2102"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1" name="Line 391"/>
              <p:cNvSpPr>
                <a:spLocks noChangeShapeType="1"/>
              </p:cNvSpPr>
              <p:nvPr/>
            </p:nvSpPr>
            <p:spPr bwMode="auto">
              <a:xfrm>
                <a:off x="2173" y="312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2" name="Line 392"/>
              <p:cNvSpPr>
                <a:spLocks noChangeShapeType="1"/>
              </p:cNvSpPr>
              <p:nvPr/>
            </p:nvSpPr>
            <p:spPr bwMode="auto">
              <a:xfrm>
                <a:off x="2244" y="3125"/>
                <a:ext cx="35"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3" name="Line 393"/>
              <p:cNvSpPr>
                <a:spLocks noChangeShapeType="1"/>
              </p:cNvSpPr>
              <p:nvPr/>
            </p:nvSpPr>
            <p:spPr bwMode="auto">
              <a:xfrm>
                <a:off x="2316"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4" name="Line 394"/>
              <p:cNvSpPr>
                <a:spLocks noChangeShapeType="1"/>
              </p:cNvSpPr>
              <p:nvPr/>
            </p:nvSpPr>
            <p:spPr bwMode="auto">
              <a:xfrm>
                <a:off x="2387"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5" name="Line 395"/>
              <p:cNvSpPr>
                <a:spLocks noChangeShapeType="1"/>
              </p:cNvSpPr>
              <p:nvPr/>
            </p:nvSpPr>
            <p:spPr bwMode="auto">
              <a:xfrm>
                <a:off x="2458"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6" name="Line 396"/>
              <p:cNvSpPr>
                <a:spLocks noChangeShapeType="1"/>
              </p:cNvSpPr>
              <p:nvPr/>
            </p:nvSpPr>
            <p:spPr bwMode="auto">
              <a:xfrm>
                <a:off x="2529" y="3125"/>
                <a:ext cx="36" cy="1"/>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7" name="Line 398"/>
              <p:cNvSpPr>
                <a:spLocks noChangeShapeType="1"/>
              </p:cNvSpPr>
              <p:nvPr/>
            </p:nvSpPr>
            <p:spPr bwMode="auto">
              <a:xfrm>
                <a:off x="2602"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8" name="Line 399"/>
              <p:cNvSpPr>
                <a:spLocks noChangeShapeType="1"/>
              </p:cNvSpPr>
              <p:nvPr/>
            </p:nvSpPr>
            <p:spPr bwMode="auto">
              <a:xfrm>
                <a:off x="2673"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9" name="Line 400"/>
              <p:cNvSpPr>
                <a:spLocks noChangeShapeType="1"/>
              </p:cNvSpPr>
              <p:nvPr/>
            </p:nvSpPr>
            <p:spPr bwMode="auto">
              <a:xfrm>
                <a:off x="2744"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0" name="Line 401"/>
              <p:cNvSpPr>
                <a:spLocks noChangeShapeType="1"/>
              </p:cNvSpPr>
              <p:nvPr/>
            </p:nvSpPr>
            <p:spPr bwMode="auto">
              <a:xfrm>
                <a:off x="2815"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1" name="Line 402"/>
              <p:cNvSpPr>
                <a:spLocks noChangeShapeType="1"/>
              </p:cNvSpPr>
              <p:nvPr/>
            </p:nvSpPr>
            <p:spPr bwMode="auto">
              <a:xfrm>
                <a:off x="2887"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2" name="Line 403"/>
              <p:cNvSpPr>
                <a:spLocks noChangeShapeType="1"/>
              </p:cNvSpPr>
              <p:nvPr/>
            </p:nvSpPr>
            <p:spPr bwMode="auto">
              <a:xfrm>
                <a:off x="2958"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3" name="Line 404"/>
              <p:cNvSpPr>
                <a:spLocks noChangeShapeType="1"/>
              </p:cNvSpPr>
              <p:nvPr/>
            </p:nvSpPr>
            <p:spPr bwMode="auto">
              <a:xfrm>
                <a:off x="3029"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4" name="Line 405"/>
              <p:cNvSpPr>
                <a:spLocks noChangeShapeType="1"/>
              </p:cNvSpPr>
              <p:nvPr/>
            </p:nvSpPr>
            <p:spPr bwMode="auto">
              <a:xfrm>
                <a:off x="3100"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5" name="Line 406"/>
              <p:cNvSpPr>
                <a:spLocks noChangeShapeType="1"/>
              </p:cNvSpPr>
              <p:nvPr/>
            </p:nvSpPr>
            <p:spPr bwMode="auto">
              <a:xfrm>
                <a:off x="3171"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6" name="Line 407"/>
              <p:cNvSpPr>
                <a:spLocks noChangeShapeType="1"/>
              </p:cNvSpPr>
              <p:nvPr/>
            </p:nvSpPr>
            <p:spPr bwMode="auto">
              <a:xfrm>
                <a:off x="3243" y="3126"/>
                <a:ext cx="36"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7" name="Line 408"/>
              <p:cNvSpPr>
                <a:spLocks noChangeShapeType="1"/>
              </p:cNvSpPr>
              <p:nvPr/>
            </p:nvSpPr>
            <p:spPr bwMode="auto">
              <a:xfrm>
                <a:off x="3314"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8" name="Line 409"/>
              <p:cNvSpPr>
                <a:spLocks noChangeShapeType="1"/>
              </p:cNvSpPr>
              <p:nvPr/>
            </p:nvSpPr>
            <p:spPr bwMode="auto">
              <a:xfrm>
                <a:off x="3385"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9" name="Line 410"/>
              <p:cNvSpPr>
                <a:spLocks noChangeShapeType="1"/>
              </p:cNvSpPr>
              <p:nvPr/>
            </p:nvSpPr>
            <p:spPr bwMode="auto">
              <a:xfrm>
                <a:off x="3456"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0" name="Line 411"/>
              <p:cNvSpPr>
                <a:spLocks noChangeShapeType="1"/>
              </p:cNvSpPr>
              <p:nvPr/>
            </p:nvSpPr>
            <p:spPr bwMode="auto">
              <a:xfrm>
                <a:off x="3528" y="3126"/>
                <a:ext cx="36"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1" name="Line 412"/>
              <p:cNvSpPr>
                <a:spLocks noChangeShapeType="1"/>
              </p:cNvSpPr>
              <p:nvPr/>
            </p:nvSpPr>
            <p:spPr bwMode="auto">
              <a:xfrm>
                <a:off x="3599" y="3126"/>
                <a:ext cx="36"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2" name="Line 413"/>
              <p:cNvSpPr>
                <a:spLocks noChangeShapeType="1"/>
              </p:cNvSpPr>
              <p:nvPr/>
            </p:nvSpPr>
            <p:spPr bwMode="auto">
              <a:xfrm>
                <a:off x="3670" y="3126"/>
                <a:ext cx="36"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3" name="Line 414"/>
              <p:cNvSpPr>
                <a:spLocks noChangeShapeType="1"/>
              </p:cNvSpPr>
              <p:nvPr/>
            </p:nvSpPr>
            <p:spPr bwMode="auto">
              <a:xfrm>
                <a:off x="3741" y="3126"/>
                <a:ext cx="36"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4" name="Line 415"/>
              <p:cNvSpPr>
                <a:spLocks noChangeShapeType="1"/>
              </p:cNvSpPr>
              <p:nvPr/>
            </p:nvSpPr>
            <p:spPr bwMode="auto">
              <a:xfrm>
                <a:off x="3812"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5" name="Line 416"/>
              <p:cNvSpPr>
                <a:spLocks noChangeShapeType="1"/>
              </p:cNvSpPr>
              <p:nvPr/>
            </p:nvSpPr>
            <p:spPr bwMode="auto">
              <a:xfrm>
                <a:off x="3884" y="3126"/>
                <a:ext cx="36"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6" name="Line 417"/>
              <p:cNvSpPr>
                <a:spLocks noChangeShapeType="1"/>
              </p:cNvSpPr>
              <p:nvPr/>
            </p:nvSpPr>
            <p:spPr bwMode="auto">
              <a:xfrm>
                <a:off x="3955" y="3126"/>
                <a:ext cx="36"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7" name="Line 418"/>
              <p:cNvSpPr>
                <a:spLocks noChangeShapeType="1"/>
              </p:cNvSpPr>
              <p:nvPr/>
            </p:nvSpPr>
            <p:spPr bwMode="auto">
              <a:xfrm>
                <a:off x="4026" y="3126"/>
                <a:ext cx="36"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8" name="Line 419"/>
              <p:cNvSpPr>
                <a:spLocks noChangeShapeType="1"/>
              </p:cNvSpPr>
              <p:nvPr/>
            </p:nvSpPr>
            <p:spPr bwMode="auto">
              <a:xfrm>
                <a:off x="4097" y="3126"/>
                <a:ext cx="36"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9" name="Line 420"/>
              <p:cNvSpPr>
                <a:spLocks noChangeShapeType="1"/>
              </p:cNvSpPr>
              <p:nvPr/>
            </p:nvSpPr>
            <p:spPr bwMode="auto">
              <a:xfrm>
                <a:off x="4170"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0" name="Line 421"/>
              <p:cNvSpPr>
                <a:spLocks noChangeShapeType="1"/>
              </p:cNvSpPr>
              <p:nvPr/>
            </p:nvSpPr>
            <p:spPr bwMode="auto">
              <a:xfrm>
                <a:off x="4241"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1" name="Line 422"/>
              <p:cNvSpPr>
                <a:spLocks noChangeShapeType="1"/>
              </p:cNvSpPr>
              <p:nvPr/>
            </p:nvSpPr>
            <p:spPr bwMode="auto">
              <a:xfrm>
                <a:off x="4311" y="3126"/>
                <a:ext cx="36"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2" name="Line 423"/>
              <p:cNvSpPr>
                <a:spLocks noChangeShapeType="1"/>
              </p:cNvSpPr>
              <p:nvPr/>
            </p:nvSpPr>
            <p:spPr bwMode="auto">
              <a:xfrm>
                <a:off x="4382" y="3126"/>
                <a:ext cx="36"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3" name="Line 424"/>
              <p:cNvSpPr>
                <a:spLocks noChangeShapeType="1"/>
              </p:cNvSpPr>
              <p:nvPr/>
            </p:nvSpPr>
            <p:spPr bwMode="auto">
              <a:xfrm>
                <a:off x="4455"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4" name="Line 425"/>
              <p:cNvSpPr>
                <a:spLocks noChangeShapeType="1"/>
              </p:cNvSpPr>
              <p:nvPr/>
            </p:nvSpPr>
            <p:spPr bwMode="auto">
              <a:xfrm>
                <a:off x="4526"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5" name="Line 426"/>
              <p:cNvSpPr>
                <a:spLocks noChangeShapeType="1"/>
              </p:cNvSpPr>
              <p:nvPr/>
            </p:nvSpPr>
            <p:spPr bwMode="auto">
              <a:xfrm>
                <a:off x="4597" y="3126"/>
                <a:ext cx="35" cy="0"/>
              </a:xfrm>
              <a:prstGeom prst="line">
                <a:avLst/>
              </a:prstGeom>
              <a:grpFill/>
              <a:ln w="12700" cap="rnd">
                <a:solidFill>
                  <a:srgbClr val="8A8C8E"/>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sp>
          <p:nvSpPr>
            <p:cNvPr id="6" name="Freeform 192"/>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sp>
        <p:nvSpPr>
          <p:cNvPr id="366" name="Freeform 471"/>
          <p:cNvSpPr/>
          <p:nvPr/>
        </p:nvSpPr>
        <p:spPr bwMode="auto">
          <a:xfrm rot="315897">
            <a:off x="1985658" y="3648607"/>
            <a:ext cx="1128815" cy="889000"/>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rgbClr val="C0000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67" name="Freeform 472"/>
          <p:cNvSpPr/>
          <p:nvPr/>
        </p:nvSpPr>
        <p:spPr bwMode="auto">
          <a:xfrm>
            <a:off x="3098048" y="2871489"/>
            <a:ext cx="1130309" cy="887488"/>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rgbClr val="C0000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68" name="Freeform 473"/>
          <p:cNvSpPr/>
          <p:nvPr/>
        </p:nvSpPr>
        <p:spPr bwMode="auto">
          <a:xfrm>
            <a:off x="4192522" y="2144267"/>
            <a:ext cx="2162069" cy="807357"/>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rgbClr val="C0000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69" name="Text Box 437"/>
          <p:cNvSpPr txBox="1">
            <a:spLocks noChangeArrowheads="1"/>
          </p:cNvSpPr>
          <p:nvPr/>
        </p:nvSpPr>
        <p:spPr bwMode="auto">
          <a:xfrm rot="16200000">
            <a:off x="54947" y="2878189"/>
            <a:ext cx="2910416" cy="3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2600" b="1" i="0" u="none" strike="noStrike" kern="0" cap="none" spc="0" normalizeH="0" baseline="-25000" noProof="0" dirty="0">
                <a:ln>
                  <a:noFill/>
                </a:ln>
                <a:solidFill>
                  <a:srgbClr val="C00000"/>
                </a:solidFill>
                <a:effectLst/>
                <a:uLnTx/>
                <a:uFillTx/>
                <a:latin typeface="微软雅黑" panose="020B0503020204020204" pitchFamily="34" charset="-122"/>
                <a:ea typeface="微软雅黑" panose="020B0503020204020204" pitchFamily="34" charset="-122"/>
              </a:rPr>
              <a:t>单击此处添加文本</a:t>
            </a:r>
            <a:endParaRPr kumimoji="0" lang="en-US" altLang="ko-KR" sz="2600" b="1" i="0" u="none" strike="noStrike" kern="0" cap="none" spc="0" normalizeH="0" baseline="-2500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nvGrpSpPr>
          <p:cNvPr id="370" name="Group 456"/>
          <p:cNvGrpSpPr/>
          <p:nvPr/>
        </p:nvGrpSpPr>
        <p:grpSpPr bwMode="auto">
          <a:xfrm>
            <a:off x="2865123" y="3550338"/>
            <a:ext cx="421066" cy="426357"/>
            <a:chOff x="2561" y="1793"/>
            <a:chExt cx="406" cy="406"/>
          </a:xfrm>
          <a:solidFill>
            <a:srgbClr val="C00000"/>
          </a:solidFill>
        </p:grpSpPr>
        <p:sp>
          <p:nvSpPr>
            <p:cNvPr id="371"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72"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73" name="组合 372"/>
          <p:cNvGrpSpPr/>
          <p:nvPr/>
        </p:nvGrpSpPr>
        <p:grpSpPr>
          <a:xfrm>
            <a:off x="1684621" y="4687624"/>
            <a:ext cx="6226402" cy="332398"/>
            <a:chOff x="1349549" y="4398938"/>
            <a:chExt cx="6619875" cy="349018"/>
          </a:xfrm>
        </p:grpSpPr>
        <p:sp>
          <p:nvSpPr>
            <p:cNvPr id="374" name="Text Box 438"/>
            <p:cNvSpPr txBox="1">
              <a:spLocks noChangeArrowheads="1"/>
            </p:cNvSpPr>
            <p:nvPr/>
          </p:nvSpPr>
          <p:spPr bwMode="auto">
            <a:xfrm>
              <a:off x="134954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11</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5" name="Text Box 439"/>
            <p:cNvSpPr txBox="1">
              <a:spLocks noChangeArrowheads="1"/>
            </p:cNvSpPr>
            <p:nvPr/>
          </p:nvSpPr>
          <p:spPr bwMode="auto">
            <a:xfrm>
              <a:off x="254970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12</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6" name="Text Box 440"/>
            <p:cNvSpPr txBox="1">
              <a:spLocks noChangeArrowheads="1"/>
            </p:cNvSpPr>
            <p:nvPr/>
          </p:nvSpPr>
          <p:spPr bwMode="auto">
            <a:xfrm>
              <a:off x="371175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a:t>
              </a:r>
              <a:r>
                <a:rPr kumimoji="0" lang="en-US"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013</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7" name="Text Box 441"/>
            <p:cNvSpPr txBox="1">
              <a:spLocks noChangeArrowheads="1"/>
            </p:cNvSpPr>
            <p:nvPr/>
          </p:nvSpPr>
          <p:spPr bwMode="auto">
            <a:xfrm>
              <a:off x="49118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14</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8" name="Text Box 442"/>
            <p:cNvSpPr txBox="1">
              <a:spLocks noChangeArrowheads="1"/>
            </p:cNvSpPr>
            <p:nvPr/>
          </p:nvSpPr>
          <p:spPr bwMode="auto">
            <a:xfrm>
              <a:off x="60929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201</a:t>
              </a:r>
              <a:r>
                <a:rPr lang="en-US" altLang="ko-KR" sz="1500" kern="0" baseline="0" dirty="0">
                  <a:solidFill>
                    <a:sysClr val="windowText" lastClr="000000">
                      <a:lumMod val="85000"/>
                      <a:lumOff val="15000"/>
                    </a:sysClr>
                  </a:solidFill>
                  <a:latin typeface="微软雅黑" panose="020B0503020204020204" pitchFamily="34" charset="-122"/>
                  <a:ea typeface="微软雅黑" panose="020B0503020204020204" pitchFamily="34" charset="-122"/>
                </a:rPr>
                <a:t>5</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9" name="Text Box 457"/>
            <p:cNvSpPr txBox="1">
              <a:spLocks noChangeArrowheads="1"/>
            </p:cNvSpPr>
            <p:nvPr/>
          </p:nvSpPr>
          <p:spPr bwMode="auto">
            <a:xfrm>
              <a:off x="7207423"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201</a:t>
              </a:r>
              <a:r>
                <a:rPr lang="en-US" altLang="ko-KR" sz="1500" kern="0" baseline="0" dirty="0">
                  <a:solidFill>
                    <a:sysClr val="windowText" lastClr="000000">
                      <a:lumMod val="85000"/>
                      <a:lumOff val="15000"/>
                    </a:sysClr>
                  </a:solidFill>
                  <a:latin typeface="微软雅黑" panose="020B0503020204020204" pitchFamily="34" charset="-122"/>
                  <a:ea typeface="微软雅黑" panose="020B0503020204020204" pitchFamily="34" charset="-122"/>
                </a:rPr>
                <a:t>8</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grpSp>
        <p:nvGrpSpPr>
          <p:cNvPr id="380" name="Group 458"/>
          <p:cNvGrpSpPr/>
          <p:nvPr/>
        </p:nvGrpSpPr>
        <p:grpSpPr bwMode="auto">
          <a:xfrm>
            <a:off x="4011855" y="2733909"/>
            <a:ext cx="421066" cy="426357"/>
            <a:chOff x="2561" y="1793"/>
            <a:chExt cx="406" cy="406"/>
          </a:xfrm>
          <a:solidFill>
            <a:srgbClr val="C00000"/>
          </a:solidFill>
        </p:grpSpPr>
        <p:sp>
          <p:nvSpPr>
            <p:cNvPr id="381"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82"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83" name="Group 479"/>
          <p:cNvGrpSpPr/>
          <p:nvPr/>
        </p:nvGrpSpPr>
        <p:grpSpPr bwMode="auto">
          <a:xfrm>
            <a:off x="6279935" y="1333882"/>
            <a:ext cx="1521511" cy="943429"/>
            <a:chOff x="3781" y="1498"/>
            <a:chExt cx="1019" cy="624"/>
          </a:xfrm>
          <a:solidFill>
            <a:srgbClr val="C00000"/>
          </a:solidFill>
        </p:grpSpPr>
        <p:sp>
          <p:nvSpPr>
            <p:cNvPr id="384" name="Freeform 474"/>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85"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86" name="组合 385"/>
          <p:cNvGrpSpPr/>
          <p:nvPr/>
        </p:nvGrpSpPr>
        <p:grpSpPr>
          <a:xfrm>
            <a:off x="6045512" y="1717906"/>
            <a:ext cx="903564" cy="798286"/>
            <a:chOff x="6026324" y="1433488"/>
            <a:chExt cx="960664" cy="838200"/>
          </a:xfrm>
        </p:grpSpPr>
        <p:grpSp>
          <p:nvGrpSpPr>
            <p:cNvPr id="387" name="Group 461"/>
            <p:cNvGrpSpPr/>
            <p:nvPr/>
          </p:nvGrpSpPr>
          <p:grpSpPr bwMode="auto">
            <a:xfrm>
              <a:off x="6026324" y="1433488"/>
              <a:ext cx="838200" cy="838200"/>
              <a:chOff x="2561" y="1793"/>
              <a:chExt cx="406" cy="406"/>
            </a:xfrm>
          </p:grpSpPr>
          <p:sp>
            <p:nvSpPr>
              <p:cNvPr id="389" name="Oval 462"/>
              <p:cNvSpPr>
                <a:spLocks noChangeArrowheads="1"/>
              </p:cNvSpPr>
              <p:nvPr/>
            </p:nvSpPr>
            <p:spPr bwMode="auto">
              <a:xfrm>
                <a:off x="2561" y="1793"/>
                <a:ext cx="406" cy="406"/>
              </a:xfrm>
              <a:prstGeom prst="ellipse">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90" name="Oval 463"/>
              <p:cNvSpPr>
                <a:spLocks noChangeArrowheads="1"/>
              </p:cNvSpPr>
              <p:nvPr/>
            </p:nvSpPr>
            <p:spPr bwMode="auto">
              <a:xfrm>
                <a:off x="2592" y="1824"/>
                <a:ext cx="345" cy="34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sp>
          <p:nvSpPr>
            <p:cNvPr id="388" name="Text Box 476"/>
            <p:cNvSpPr txBox="1">
              <a:spLocks noChangeArrowheads="1"/>
            </p:cNvSpPr>
            <p:nvPr/>
          </p:nvSpPr>
          <p:spPr bwMode="auto">
            <a:xfrm>
              <a:off x="6055921" y="1662088"/>
              <a:ext cx="931067" cy="42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98%</a:t>
              </a:r>
              <a:endParaRPr kumimoji="0" lang="en-US" altLang="ko-KR" sz="1500" b="1" i="0" u="none" strike="noStrike" kern="0" cap="none" spc="0" normalizeH="0" baseline="-2500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391" name="Text Box 477"/>
          <p:cNvSpPr txBox="1">
            <a:spLocks noChangeArrowheads="1"/>
          </p:cNvSpPr>
          <p:nvPr/>
        </p:nvSpPr>
        <p:spPr bwMode="auto">
          <a:xfrm>
            <a:off x="2262637" y="1534309"/>
            <a:ext cx="2221795" cy="55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zh-CN" altLang="en-US" sz="2300" kern="0" dirty="0">
                <a:latin typeface="微软雅黑" panose="020B0503020204020204" pitchFamily="34" charset="-122"/>
                <a:ea typeface="微软雅黑" panose="020B0503020204020204" pitchFamily="34" charset="-122"/>
              </a:rPr>
              <a:t>利润总额：</a:t>
            </a:r>
            <a:r>
              <a:rPr lang="en-US" altLang="zh-CN" sz="2300" kern="0" dirty="0">
                <a:latin typeface="微软雅黑" panose="020B0503020204020204" pitchFamily="34" charset="-122"/>
                <a:ea typeface="微软雅黑" panose="020B0503020204020204" pitchFamily="34" charset="-122"/>
              </a:rPr>
              <a:t>5</a:t>
            </a:r>
            <a:r>
              <a:rPr lang="zh-CN" altLang="en-US" sz="2300" kern="0" dirty="0">
                <a:latin typeface="微软雅黑" panose="020B0503020204020204" pitchFamily="34" charset="-122"/>
                <a:ea typeface="微软雅黑" panose="020B0503020204020204" pitchFamily="34" charset="-122"/>
              </a:rPr>
              <a:t>千亿</a:t>
            </a:r>
            <a:endParaRPr lang="en-US" altLang="zh-CN" sz="2300" kern="0" dirty="0">
              <a:latin typeface="微软雅黑" panose="020B0503020204020204" pitchFamily="34" charset="-122"/>
              <a:ea typeface="微软雅黑" panose="020B0503020204020204" pitchFamily="34" charset="-122"/>
            </a:endParaRPr>
          </a:p>
          <a:p>
            <a:pPr>
              <a:defRPr/>
            </a:pPr>
            <a:r>
              <a:rPr lang="zh-CN" altLang="en-US" sz="2300" b="0" kern="0" dirty="0">
                <a:latin typeface="微软雅黑" panose="020B0503020204020204" pitchFamily="34" charset="-122"/>
                <a:ea typeface="微软雅黑" panose="020B0503020204020204" pitchFamily="34" charset="-122"/>
              </a:rPr>
              <a:t>单击此处添加文本</a:t>
            </a:r>
            <a:endParaRPr lang="en-US" altLang="ko-KR" sz="2300" b="0"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73"/>
                                        </p:tgtEl>
                                        <p:attrNameLst>
                                          <p:attrName>style.visibility</p:attrName>
                                        </p:attrNameLst>
                                      </p:cBhvr>
                                      <p:to>
                                        <p:strVal val="visible"/>
                                      </p:to>
                                    </p:set>
                                    <p:animEffect transition="in" filter="fade">
                                      <p:cBhvr>
                                        <p:cTn id="15" dur="500"/>
                                        <p:tgtEl>
                                          <p:spTgt spid="373"/>
                                        </p:tgtEl>
                                      </p:cBhvr>
                                    </p:animEffect>
                                    <p:anim calcmode="lin" valueType="num">
                                      <p:cBhvr>
                                        <p:cTn id="16" dur="500" fill="hold"/>
                                        <p:tgtEl>
                                          <p:spTgt spid="373"/>
                                        </p:tgtEl>
                                        <p:attrNameLst>
                                          <p:attrName>ppt_x</p:attrName>
                                        </p:attrNameLst>
                                      </p:cBhvr>
                                      <p:tavLst>
                                        <p:tav tm="0">
                                          <p:val>
                                            <p:strVal val="#ppt_x"/>
                                          </p:val>
                                        </p:tav>
                                        <p:tav tm="100000">
                                          <p:val>
                                            <p:strVal val="#ppt_x"/>
                                          </p:val>
                                        </p:tav>
                                      </p:tavLst>
                                    </p:anim>
                                    <p:anim calcmode="lin" valueType="num">
                                      <p:cBhvr>
                                        <p:cTn id="17" dur="500" fill="hold"/>
                                        <p:tgtEl>
                                          <p:spTgt spid="373"/>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69"/>
                                        </p:tgtEl>
                                        <p:attrNameLst>
                                          <p:attrName>style.visibility</p:attrName>
                                        </p:attrNameLst>
                                      </p:cBhvr>
                                      <p:to>
                                        <p:strVal val="visible"/>
                                      </p:to>
                                    </p:set>
                                    <p:anim calcmode="lin" valueType="num">
                                      <p:cBhvr additive="base">
                                        <p:cTn id="20" dur="500" fill="hold"/>
                                        <p:tgtEl>
                                          <p:spTgt spid="369"/>
                                        </p:tgtEl>
                                        <p:attrNameLst>
                                          <p:attrName>ppt_x</p:attrName>
                                        </p:attrNameLst>
                                      </p:cBhvr>
                                      <p:tavLst>
                                        <p:tav tm="0">
                                          <p:val>
                                            <p:strVal val="0-#ppt_w/2"/>
                                          </p:val>
                                        </p:tav>
                                        <p:tav tm="100000">
                                          <p:val>
                                            <p:strVal val="#ppt_x"/>
                                          </p:val>
                                        </p:tav>
                                      </p:tavLst>
                                    </p:anim>
                                    <p:anim calcmode="lin" valueType="num">
                                      <p:cBhvr additive="base">
                                        <p:cTn id="21" dur="500" fill="hold"/>
                                        <p:tgtEl>
                                          <p:spTgt spid="369"/>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66"/>
                                        </p:tgtEl>
                                        <p:attrNameLst>
                                          <p:attrName>style.visibility</p:attrName>
                                        </p:attrNameLst>
                                      </p:cBhvr>
                                      <p:to>
                                        <p:strVal val="visible"/>
                                      </p:to>
                                    </p:set>
                                    <p:animEffect transition="in" filter="wipe(left)">
                                      <p:cBhvr>
                                        <p:cTn id="25" dur="300"/>
                                        <p:tgtEl>
                                          <p:spTgt spid="36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70"/>
                                        </p:tgtEl>
                                        <p:attrNameLst>
                                          <p:attrName>style.visibility</p:attrName>
                                        </p:attrNameLst>
                                      </p:cBhvr>
                                      <p:to>
                                        <p:strVal val="visible"/>
                                      </p:to>
                                    </p:set>
                                    <p:animEffect transition="in" filter="fade">
                                      <p:cBhvr>
                                        <p:cTn id="29" dur="300"/>
                                        <p:tgtEl>
                                          <p:spTgt spid="37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67"/>
                                        </p:tgtEl>
                                        <p:attrNameLst>
                                          <p:attrName>style.visibility</p:attrName>
                                        </p:attrNameLst>
                                      </p:cBhvr>
                                      <p:to>
                                        <p:strVal val="visible"/>
                                      </p:to>
                                    </p:set>
                                    <p:animEffect transition="in" filter="wipe(left)">
                                      <p:cBhvr>
                                        <p:cTn id="32" dur="300"/>
                                        <p:tgtEl>
                                          <p:spTgt spid="367"/>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380"/>
                                        </p:tgtEl>
                                        <p:attrNameLst>
                                          <p:attrName>style.visibility</p:attrName>
                                        </p:attrNameLst>
                                      </p:cBhvr>
                                      <p:to>
                                        <p:strVal val="visible"/>
                                      </p:to>
                                    </p:set>
                                    <p:animEffect transition="in" filter="fade">
                                      <p:cBhvr>
                                        <p:cTn id="36" dur="300"/>
                                        <p:tgtEl>
                                          <p:spTgt spid="38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68"/>
                                        </p:tgtEl>
                                        <p:attrNameLst>
                                          <p:attrName>style.visibility</p:attrName>
                                        </p:attrNameLst>
                                      </p:cBhvr>
                                      <p:to>
                                        <p:strVal val="visible"/>
                                      </p:to>
                                    </p:set>
                                    <p:animEffect transition="in" filter="wipe(left)">
                                      <p:cBhvr>
                                        <p:cTn id="39" dur="300"/>
                                        <p:tgtEl>
                                          <p:spTgt spid="368"/>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86"/>
                                        </p:tgtEl>
                                        <p:attrNameLst>
                                          <p:attrName>style.visibility</p:attrName>
                                        </p:attrNameLst>
                                      </p:cBhvr>
                                      <p:to>
                                        <p:strVal val="visible"/>
                                      </p:to>
                                    </p:set>
                                    <p:animEffect transition="in" filter="fade">
                                      <p:cBhvr>
                                        <p:cTn id="43" dur="300"/>
                                        <p:tgtEl>
                                          <p:spTgt spid="386"/>
                                        </p:tgtEl>
                                      </p:cBhvr>
                                    </p:animEffect>
                                  </p:childTnLst>
                                </p:cTn>
                              </p:par>
                              <p:par>
                                <p:cTn id="44" presetID="22" presetClass="entr" presetSubtype="8" fill="hold" nodeType="withEffect">
                                  <p:stCondLst>
                                    <p:cond delay="0"/>
                                  </p:stCondLst>
                                  <p:childTnLst>
                                    <p:set>
                                      <p:cBhvr>
                                        <p:cTn id="45" dur="1" fill="hold">
                                          <p:stCondLst>
                                            <p:cond delay="0"/>
                                          </p:stCondLst>
                                        </p:cTn>
                                        <p:tgtEl>
                                          <p:spTgt spid="383"/>
                                        </p:tgtEl>
                                        <p:attrNameLst>
                                          <p:attrName>style.visibility</p:attrName>
                                        </p:attrNameLst>
                                      </p:cBhvr>
                                      <p:to>
                                        <p:strVal val="visible"/>
                                      </p:to>
                                    </p:set>
                                    <p:animEffect transition="in" filter="wipe(left)">
                                      <p:cBhvr>
                                        <p:cTn id="46" dur="300"/>
                                        <p:tgtEl>
                                          <p:spTgt spid="383"/>
                                        </p:tgtEl>
                                      </p:cBhvr>
                                    </p:animEffect>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391"/>
                                        </p:tgtEl>
                                        <p:attrNameLst>
                                          <p:attrName>style.visibility</p:attrName>
                                        </p:attrNameLst>
                                      </p:cBhvr>
                                      <p:to>
                                        <p:strVal val="visible"/>
                                      </p:to>
                                    </p:set>
                                    <p:animEffect transition="in" filter="fade">
                                      <p:cBhvr>
                                        <p:cTn id="50" dur="1000"/>
                                        <p:tgtEl>
                                          <p:spTgt spid="391"/>
                                        </p:tgtEl>
                                      </p:cBhvr>
                                    </p:animEffect>
                                    <p:anim calcmode="lin" valueType="num">
                                      <p:cBhvr>
                                        <p:cTn id="51" dur="1000" fill="hold"/>
                                        <p:tgtEl>
                                          <p:spTgt spid="391"/>
                                        </p:tgtEl>
                                        <p:attrNameLst>
                                          <p:attrName>ppt_x</p:attrName>
                                        </p:attrNameLst>
                                      </p:cBhvr>
                                      <p:tavLst>
                                        <p:tav tm="0">
                                          <p:val>
                                            <p:strVal val="#ppt_x"/>
                                          </p:val>
                                        </p:tav>
                                        <p:tav tm="100000">
                                          <p:val>
                                            <p:strVal val="#ppt_x"/>
                                          </p:val>
                                        </p:tav>
                                      </p:tavLst>
                                    </p:anim>
                                    <p:anim calcmode="lin" valueType="num">
                                      <p:cBhvr>
                                        <p:cTn id="52" dur="1000" fill="hold"/>
                                        <p:tgtEl>
                                          <p:spTgt spid="3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6" grpId="0" animBg="1"/>
      <p:bldP spid="367" grpId="0" animBg="1"/>
      <p:bldP spid="368" grpId="0" animBg="1"/>
      <p:bldP spid="369" grpId="0"/>
      <p:bldP spid="3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TextBox 2"/>
          <p:cNvSpPr txBox="1"/>
          <p:nvPr/>
        </p:nvSpPr>
        <p:spPr>
          <a:xfrm>
            <a:off x="788386" y="1901187"/>
            <a:ext cx="1224136" cy="925894"/>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900" dirty="0">
              <a:latin typeface="微软雅黑" panose="020B0503020204020204" pitchFamily="34" charset="-122"/>
              <a:ea typeface="微软雅黑" panose="020B0503020204020204" pitchFamily="34" charset="-122"/>
            </a:endParaRPr>
          </a:p>
        </p:txBody>
      </p:sp>
      <p:sp>
        <p:nvSpPr>
          <p:cNvPr id="4" name="TextBox 3"/>
          <p:cNvSpPr txBox="1"/>
          <p:nvPr/>
        </p:nvSpPr>
        <p:spPr>
          <a:xfrm>
            <a:off x="7197098" y="1901187"/>
            <a:ext cx="1224136" cy="925894"/>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900" dirty="0">
              <a:latin typeface="微软雅黑" panose="020B0503020204020204" pitchFamily="34" charset="-122"/>
              <a:ea typeface="微软雅黑" panose="020B0503020204020204" pitchFamily="34" charset="-122"/>
            </a:endParaRPr>
          </a:p>
        </p:txBody>
      </p:sp>
      <p:sp>
        <p:nvSpPr>
          <p:cNvPr id="5" name="Rectangle 13" descr="FD1DDF730CE4456e89755B07FE1653D0# #Rectangle 13"/>
          <p:cNvSpPr>
            <a:spLocks noChangeArrowheads="1"/>
          </p:cNvSpPr>
          <p:nvPr/>
        </p:nvSpPr>
        <p:spPr bwMode="auto">
          <a:xfrm>
            <a:off x="4255346" y="3879669"/>
            <a:ext cx="633308"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rgbClr val="04A7FA">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2012</a:t>
            </a:r>
          </a:p>
        </p:txBody>
      </p:sp>
      <p:sp>
        <p:nvSpPr>
          <p:cNvPr id="6" name="Rectangle 13" descr="FD1DDF730CE4456e89755B07FE1653D0# #Rectangle 13"/>
          <p:cNvSpPr>
            <a:spLocks noChangeArrowheads="1"/>
          </p:cNvSpPr>
          <p:nvPr/>
        </p:nvSpPr>
        <p:spPr bwMode="auto">
          <a:xfrm>
            <a:off x="4255346" y="4099887"/>
            <a:ext cx="633308"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rgbClr val="04A7FA">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2013</a:t>
            </a:r>
          </a:p>
        </p:txBody>
      </p:sp>
      <p:sp>
        <p:nvSpPr>
          <p:cNvPr id="7" name="Rectangle 13" descr="FD1DDF730CE4456e89755B07FE1653D0# #Rectangle 13"/>
          <p:cNvSpPr>
            <a:spLocks noChangeArrowheads="1"/>
          </p:cNvSpPr>
          <p:nvPr/>
        </p:nvSpPr>
        <p:spPr bwMode="auto">
          <a:xfrm>
            <a:off x="4255346" y="4315911"/>
            <a:ext cx="633308"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rgbClr val="04A7FA">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2014</a:t>
            </a:r>
          </a:p>
        </p:txBody>
      </p:sp>
      <p:sp>
        <p:nvSpPr>
          <p:cNvPr id="8" name="Rectangle 13" descr="FD1DDF730CE4456e89755B07FE1653D0# #Rectangle 13"/>
          <p:cNvSpPr>
            <a:spLocks noChangeArrowheads="1"/>
          </p:cNvSpPr>
          <p:nvPr/>
        </p:nvSpPr>
        <p:spPr bwMode="auto">
          <a:xfrm>
            <a:off x="4255346" y="4531935"/>
            <a:ext cx="633308"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rgbClr val="04A7FA">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2017</a:t>
            </a:r>
          </a:p>
        </p:txBody>
      </p:sp>
      <p:sp>
        <p:nvSpPr>
          <p:cNvPr id="9" name="Rectangle 13" descr="FD1DDF730CE4456e89755B07FE1653D0# #Rectangle 13"/>
          <p:cNvSpPr>
            <a:spLocks noChangeArrowheads="1"/>
          </p:cNvSpPr>
          <p:nvPr/>
        </p:nvSpPr>
        <p:spPr bwMode="auto">
          <a:xfrm>
            <a:off x="4255346" y="4747959"/>
            <a:ext cx="633308"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rgbClr val="04A7FA">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2017</a:t>
            </a:r>
          </a:p>
        </p:txBody>
      </p:sp>
      <p:sp>
        <p:nvSpPr>
          <p:cNvPr id="10" name="矩形 9"/>
          <p:cNvSpPr/>
          <p:nvPr/>
        </p:nvSpPr>
        <p:spPr>
          <a:xfrm>
            <a:off x="2915815" y="3933530"/>
            <a:ext cx="1278483" cy="107722"/>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矩形 10"/>
          <p:cNvSpPr/>
          <p:nvPr/>
        </p:nvSpPr>
        <p:spPr>
          <a:xfrm>
            <a:off x="2411760" y="4153748"/>
            <a:ext cx="1782539" cy="107722"/>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2555775" y="4369772"/>
            <a:ext cx="1638523" cy="107722"/>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2012522" y="4585796"/>
            <a:ext cx="2181777" cy="107722"/>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1475656" y="4801820"/>
            <a:ext cx="2718643" cy="107722"/>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4996149" y="3933530"/>
            <a:ext cx="2096131" cy="107722"/>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矩形 16"/>
          <p:cNvSpPr/>
          <p:nvPr/>
        </p:nvSpPr>
        <p:spPr>
          <a:xfrm>
            <a:off x="4996149" y="4153748"/>
            <a:ext cx="1628079" cy="107722"/>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矩形 17"/>
          <p:cNvSpPr/>
          <p:nvPr/>
        </p:nvSpPr>
        <p:spPr>
          <a:xfrm>
            <a:off x="4996149" y="4369772"/>
            <a:ext cx="2168139" cy="107722"/>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矩形 18"/>
          <p:cNvSpPr/>
          <p:nvPr/>
        </p:nvSpPr>
        <p:spPr>
          <a:xfrm>
            <a:off x="4996149" y="4585796"/>
            <a:ext cx="1772095" cy="107722"/>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矩形 19"/>
          <p:cNvSpPr/>
          <p:nvPr/>
        </p:nvSpPr>
        <p:spPr>
          <a:xfrm>
            <a:off x="4996149" y="4801820"/>
            <a:ext cx="2600187" cy="107722"/>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310698" y="2125140"/>
            <a:ext cx="522605" cy="523082"/>
            <a:chOff x="4524918" y="3219822"/>
            <a:chExt cx="983185" cy="984082"/>
          </a:xfrm>
        </p:grpSpPr>
        <p:sp>
          <p:nvSpPr>
            <p:cNvPr id="22" name="Freeform 432"/>
            <p:cNvSpPr/>
            <p:nvPr/>
          </p:nvSpPr>
          <p:spPr bwMode="auto">
            <a:xfrm>
              <a:off x="4524918" y="3219822"/>
              <a:ext cx="983185" cy="984082"/>
            </a:xfrm>
            <a:custGeom>
              <a:avLst/>
              <a:gdLst>
                <a:gd name="T0" fmla="*/ 5468 w 5475"/>
                <a:gd name="T1" fmla="*/ 2529 h 5480"/>
                <a:gd name="T2" fmla="*/ 5419 w 5475"/>
                <a:gd name="T3" fmla="*/ 2188 h 5480"/>
                <a:gd name="T4" fmla="*/ 5332 w 5475"/>
                <a:gd name="T5" fmla="*/ 1862 h 5480"/>
                <a:gd name="T6" fmla="*/ 5205 w 5475"/>
                <a:gd name="T7" fmla="*/ 1552 h 5480"/>
                <a:gd name="T8" fmla="*/ 5044 w 5475"/>
                <a:gd name="T9" fmla="*/ 1264 h 5480"/>
                <a:gd name="T10" fmla="*/ 4850 w 5475"/>
                <a:gd name="T11" fmla="*/ 997 h 5480"/>
                <a:gd name="T12" fmla="*/ 4627 w 5475"/>
                <a:gd name="T13" fmla="*/ 757 h 5480"/>
                <a:gd name="T14" fmla="*/ 4375 w 5475"/>
                <a:gd name="T15" fmla="*/ 545 h 5480"/>
                <a:gd name="T16" fmla="*/ 4100 w 5475"/>
                <a:gd name="T17" fmla="*/ 363 h 5480"/>
                <a:gd name="T18" fmla="*/ 3803 w 5475"/>
                <a:gd name="T19" fmla="*/ 216 h 5480"/>
                <a:gd name="T20" fmla="*/ 3487 w 5475"/>
                <a:gd name="T21" fmla="*/ 104 h 5480"/>
                <a:gd name="T22" fmla="*/ 3155 w 5475"/>
                <a:gd name="T23" fmla="*/ 32 h 5480"/>
                <a:gd name="T24" fmla="*/ 2808 w 5475"/>
                <a:gd name="T25" fmla="*/ 1 h 5480"/>
                <a:gd name="T26" fmla="*/ 2527 w 5475"/>
                <a:gd name="T27" fmla="*/ 8 h 5480"/>
                <a:gd name="T28" fmla="*/ 2186 w 5475"/>
                <a:gd name="T29" fmla="*/ 56 h 5480"/>
                <a:gd name="T30" fmla="*/ 1859 w 5475"/>
                <a:gd name="T31" fmla="*/ 144 h 5480"/>
                <a:gd name="T32" fmla="*/ 1550 w 5475"/>
                <a:gd name="T33" fmla="*/ 270 h 5480"/>
                <a:gd name="T34" fmla="*/ 1261 w 5475"/>
                <a:gd name="T35" fmla="*/ 432 h 5480"/>
                <a:gd name="T36" fmla="*/ 995 w 5475"/>
                <a:gd name="T37" fmla="*/ 626 h 5480"/>
                <a:gd name="T38" fmla="*/ 755 w 5475"/>
                <a:gd name="T39" fmla="*/ 850 h 5480"/>
                <a:gd name="T40" fmla="*/ 544 w 5475"/>
                <a:gd name="T41" fmla="*/ 1101 h 5480"/>
                <a:gd name="T42" fmla="*/ 363 w 5475"/>
                <a:gd name="T43" fmla="*/ 1376 h 5480"/>
                <a:gd name="T44" fmla="*/ 215 w 5475"/>
                <a:gd name="T45" fmla="*/ 1674 h 5480"/>
                <a:gd name="T46" fmla="*/ 104 w 5475"/>
                <a:gd name="T47" fmla="*/ 1990 h 5480"/>
                <a:gd name="T48" fmla="*/ 31 w 5475"/>
                <a:gd name="T49" fmla="*/ 2323 h 5480"/>
                <a:gd name="T50" fmla="*/ 1 w 5475"/>
                <a:gd name="T51" fmla="*/ 2669 h 5480"/>
                <a:gd name="T52" fmla="*/ 8 w 5475"/>
                <a:gd name="T53" fmla="*/ 2951 h 5480"/>
                <a:gd name="T54" fmla="*/ 55 w 5475"/>
                <a:gd name="T55" fmla="*/ 3292 h 5480"/>
                <a:gd name="T56" fmla="*/ 143 w 5475"/>
                <a:gd name="T57" fmla="*/ 3618 h 5480"/>
                <a:gd name="T58" fmla="*/ 270 w 5475"/>
                <a:gd name="T59" fmla="*/ 3928 h 5480"/>
                <a:gd name="T60" fmla="*/ 431 w 5475"/>
                <a:gd name="T61" fmla="*/ 4216 h 5480"/>
                <a:gd name="T62" fmla="*/ 624 w 5475"/>
                <a:gd name="T63" fmla="*/ 4483 h 5480"/>
                <a:gd name="T64" fmla="*/ 848 w 5475"/>
                <a:gd name="T65" fmla="*/ 4723 h 5480"/>
                <a:gd name="T66" fmla="*/ 1099 w 5475"/>
                <a:gd name="T67" fmla="*/ 4935 h 5480"/>
                <a:gd name="T68" fmla="*/ 1375 w 5475"/>
                <a:gd name="T69" fmla="*/ 5117 h 5480"/>
                <a:gd name="T70" fmla="*/ 1672 w 5475"/>
                <a:gd name="T71" fmla="*/ 5264 h 5480"/>
                <a:gd name="T72" fmla="*/ 1988 w 5475"/>
                <a:gd name="T73" fmla="*/ 5376 h 5480"/>
                <a:gd name="T74" fmla="*/ 2321 w 5475"/>
                <a:gd name="T75" fmla="*/ 5448 h 5480"/>
                <a:gd name="T76" fmla="*/ 2666 w 5475"/>
                <a:gd name="T77" fmla="*/ 5479 h 5480"/>
                <a:gd name="T78" fmla="*/ 2948 w 5475"/>
                <a:gd name="T79" fmla="*/ 5472 h 5480"/>
                <a:gd name="T80" fmla="*/ 3289 w 5475"/>
                <a:gd name="T81" fmla="*/ 5424 h 5480"/>
                <a:gd name="T82" fmla="*/ 3616 w 5475"/>
                <a:gd name="T83" fmla="*/ 5336 h 5480"/>
                <a:gd name="T84" fmla="*/ 3925 w 5475"/>
                <a:gd name="T85" fmla="*/ 5210 h 5480"/>
                <a:gd name="T86" fmla="*/ 4213 w 5475"/>
                <a:gd name="T87" fmla="*/ 5048 h 5480"/>
                <a:gd name="T88" fmla="*/ 4479 w 5475"/>
                <a:gd name="T89" fmla="*/ 4854 h 5480"/>
                <a:gd name="T90" fmla="*/ 4719 w 5475"/>
                <a:gd name="T91" fmla="*/ 4630 h 5480"/>
                <a:gd name="T92" fmla="*/ 4932 w 5475"/>
                <a:gd name="T93" fmla="*/ 4379 h 5480"/>
                <a:gd name="T94" fmla="*/ 5112 w 5475"/>
                <a:gd name="T95" fmla="*/ 4104 h 5480"/>
                <a:gd name="T96" fmla="*/ 5261 w 5475"/>
                <a:gd name="T97" fmla="*/ 3806 h 5480"/>
                <a:gd name="T98" fmla="*/ 5372 w 5475"/>
                <a:gd name="T99" fmla="*/ 3490 h 5480"/>
                <a:gd name="T100" fmla="*/ 5444 w 5475"/>
                <a:gd name="T101" fmla="*/ 3157 h 5480"/>
                <a:gd name="T102" fmla="*/ 5475 w 5475"/>
                <a:gd name="T103" fmla="*/ 2811 h 5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75" h="5480">
                  <a:moveTo>
                    <a:pt x="5475" y="2741"/>
                  </a:moveTo>
                  <a:lnTo>
                    <a:pt x="5475" y="2741"/>
                  </a:lnTo>
                  <a:lnTo>
                    <a:pt x="5475" y="2669"/>
                  </a:lnTo>
                  <a:lnTo>
                    <a:pt x="5472" y="2599"/>
                  </a:lnTo>
                  <a:lnTo>
                    <a:pt x="5468" y="2529"/>
                  </a:lnTo>
                  <a:lnTo>
                    <a:pt x="5462" y="2460"/>
                  </a:lnTo>
                  <a:lnTo>
                    <a:pt x="5453" y="2391"/>
                  </a:lnTo>
                  <a:lnTo>
                    <a:pt x="5444" y="2323"/>
                  </a:lnTo>
                  <a:lnTo>
                    <a:pt x="5433" y="2255"/>
                  </a:lnTo>
                  <a:lnTo>
                    <a:pt x="5419" y="2188"/>
                  </a:lnTo>
                  <a:lnTo>
                    <a:pt x="5405" y="2122"/>
                  </a:lnTo>
                  <a:lnTo>
                    <a:pt x="5389" y="2056"/>
                  </a:lnTo>
                  <a:lnTo>
                    <a:pt x="5372" y="1990"/>
                  </a:lnTo>
                  <a:lnTo>
                    <a:pt x="5352" y="1926"/>
                  </a:lnTo>
                  <a:lnTo>
                    <a:pt x="5332" y="1862"/>
                  </a:lnTo>
                  <a:lnTo>
                    <a:pt x="5309" y="1798"/>
                  </a:lnTo>
                  <a:lnTo>
                    <a:pt x="5285" y="1735"/>
                  </a:lnTo>
                  <a:lnTo>
                    <a:pt x="5261" y="1674"/>
                  </a:lnTo>
                  <a:lnTo>
                    <a:pt x="5234" y="1612"/>
                  </a:lnTo>
                  <a:lnTo>
                    <a:pt x="5205" y="1552"/>
                  </a:lnTo>
                  <a:lnTo>
                    <a:pt x="5176" y="1492"/>
                  </a:lnTo>
                  <a:lnTo>
                    <a:pt x="5145" y="1434"/>
                  </a:lnTo>
                  <a:lnTo>
                    <a:pt x="5112" y="1376"/>
                  </a:lnTo>
                  <a:lnTo>
                    <a:pt x="5079" y="1319"/>
                  </a:lnTo>
                  <a:lnTo>
                    <a:pt x="5044" y="1264"/>
                  </a:lnTo>
                  <a:lnTo>
                    <a:pt x="5008" y="1208"/>
                  </a:lnTo>
                  <a:lnTo>
                    <a:pt x="4970" y="1154"/>
                  </a:lnTo>
                  <a:lnTo>
                    <a:pt x="4932" y="1101"/>
                  </a:lnTo>
                  <a:lnTo>
                    <a:pt x="4892" y="1049"/>
                  </a:lnTo>
                  <a:lnTo>
                    <a:pt x="4850" y="997"/>
                  </a:lnTo>
                  <a:lnTo>
                    <a:pt x="4808" y="947"/>
                  </a:lnTo>
                  <a:lnTo>
                    <a:pt x="4764" y="897"/>
                  </a:lnTo>
                  <a:lnTo>
                    <a:pt x="4719" y="850"/>
                  </a:lnTo>
                  <a:lnTo>
                    <a:pt x="4673" y="802"/>
                  </a:lnTo>
                  <a:lnTo>
                    <a:pt x="4627" y="757"/>
                  </a:lnTo>
                  <a:lnTo>
                    <a:pt x="4578" y="712"/>
                  </a:lnTo>
                  <a:lnTo>
                    <a:pt x="4529" y="668"/>
                  </a:lnTo>
                  <a:lnTo>
                    <a:pt x="4479" y="626"/>
                  </a:lnTo>
                  <a:lnTo>
                    <a:pt x="4428" y="585"/>
                  </a:lnTo>
                  <a:lnTo>
                    <a:pt x="4375" y="545"/>
                  </a:lnTo>
                  <a:lnTo>
                    <a:pt x="4323" y="505"/>
                  </a:lnTo>
                  <a:lnTo>
                    <a:pt x="4268" y="468"/>
                  </a:lnTo>
                  <a:lnTo>
                    <a:pt x="4213" y="432"/>
                  </a:lnTo>
                  <a:lnTo>
                    <a:pt x="4157" y="397"/>
                  </a:lnTo>
                  <a:lnTo>
                    <a:pt x="4100" y="363"/>
                  </a:lnTo>
                  <a:lnTo>
                    <a:pt x="4042" y="331"/>
                  </a:lnTo>
                  <a:lnTo>
                    <a:pt x="3984" y="300"/>
                  </a:lnTo>
                  <a:lnTo>
                    <a:pt x="3925" y="270"/>
                  </a:lnTo>
                  <a:lnTo>
                    <a:pt x="3864" y="242"/>
                  </a:lnTo>
                  <a:lnTo>
                    <a:pt x="3803" y="216"/>
                  </a:lnTo>
                  <a:lnTo>
                    <a:pt x="3741" y="190"/>
                  </a:lnTo>
                  <a:lnTo>
                    <a:pt x="3678" y="166"/>
                  </a:lnTo>
                  <a:lnTo>
                    <a:pt x="3616" y="144"/>
                  </a:lnTo>
                  <a:lnTo>
                    <a:pt x="3552" y="124"/>
                  </a:lnTo>
                  <a:lnTo>
                    <a:pt x="3487" y="104"/>
                  </a:lnTo>
                  <a:lnTo>
                    <a:pt x="3422" y="87"/>
                  </a:lnTo>
                  <a:lnTo>
                    <a:pt x="3356" y="70"/>
                  </a:lnTo>
                  <a:lnTo>
                    <a:pt x="3289" y="56"/>
                  </a:lnTo>
                  <a:lnTo>
                    <a:pt x="3222" y="43"/>
                  </a:lnTo>
                  <a:lnTo>
                    <a:pt x="3155" y="32"/>
                  </a:lnTo>
                  <a:lnTo>
                    <a:pt x="3086" y="23"/>
                  </a:lnTo>
                  <a:lnTo>
                    <a:pt x="3018" y="14"/>
                  </a:lnTo>
                  <a:lnTo>
                    <a:pt x="2948" y="8"/>
                  </a:lnTo>
                  <a:lnTo>
                    <a:pt x="2879" y="4"/>
                  </a:lnTo>
                  <a:lnTo>
                    <a:pt x="2808" y="1"/>
                  </a:lnTo>
                  <a:lnTo>
                    <a:pt x="2737" y="0"/>
                  </a:lnTo>
                  <a:lnTo>
                    <a:pt x="2737" y="0"/>
                  </a:lnTo>
                  <a:lnTo>
                    <a:pt x="2666" y="1"/>
                  </a:lnTo>
                  <a:lnTo>
                    <a:pt x="2596" y="4"/>
                  </a:lnTo>
                  <a:lnTo>
                    <a:pt x="2527" y="8"/>
                  </a:lnTo>
                  <a:lnTo>
                    <a:pt x="2457" y="14"/>
                  </a:lnTo>
                  <a:lnTo>
                    <a:pt x="2389" y="23"/>
                  </a:lnTo>
                  <a:lnTo>
                    <a:pt x="2321" y="32"/>
                  </a:lnTo>
                  <a:lnTo>
                    <a:pt x="2253" y="43"/>
                  </a:lnTo>
                  <a:lnTo>
                    <a:pt x="2186" y="56"/>
                  </a:lnTo>
                  <a:lnTo>
                    <a:pt x="2119" y="70"/>
                  </a:lnTo>
                  <a:lnTo>
                    <a:pt x="2053" y="87"/>
                  </a:lnTo>
                  <a:lnTo>
                    <a:pt x="1988" y="104"/>
                  </a:lnTo>
                  <a:lnTo>
                    <a:pt x="1923" y="124"/>
                  </a:lnTo>
                  <a:lnTo>
                    <a:pt x="1859" y="144"/>
                  </a:lnTo>
                  <a:lnTo>
                    <a:pt x="1796" y="166"/>
                  </a:lnTo>
                  <a:lnTo>
                    <a:pt x="1733" y="190"/>
                  </a:lnTo>
                  <a:lnTo>
                    <a:pt x="1672" y="216"/>
                  </a:lnTo>
                  <a:lnTo>
                    <a:pt x="1611" y="242"/>
                  </a:lnTo>
                  <a:lnTo>
                    <a:pt x="1550" y="270"/>
                  </a:lnTo>
                  <a:lnTo>
                    <a:pt x="1491" y="300"/>
                  </a:lnTo>
                  <a:lnTo>
                    <a:pt x="1432" y="331"/>
                  </a:lnTo>
                  <a:lnTo>
                    <a:pt x="1375" y="363"/>
                  </a:lnTo>
                  <a:lnTo>
                    <a:pt x="1318" y="397"/>
                  </a:lnTo>
                  <a:lnTo>
                    <a:pt x="1261" y="432"/>
                  </a:lnTo>
                  <a:lnTo>
                    <a:pt x="1207" y="468"/>
                  </a:lnTo>
                  <a:lnTo>
                    <a:pt x="1152" y="505"/>
                  </a:lnTo>
                  <a:lnTo>
                    <a:pt x="1099" y="545"/>
                  </a:lnTo>
                  <a:lnTo>
                    <a:pt x="1047" y="585"/>
                  </a:lnTo>
                  <a:lnTo>
                    <a:pt x="995" y="626"/>
                  </a:lnTo>
                  <a:lnTo>
                    <a:pt x="946" y="668"/>
                  </a:lnTo>
                  <a:lnTo>
                    <a:pt x="896" y="712"/>
                  </a:lnTo>
                  <a:lnTo>
                    <a:pt x="848" y="757"/>
                  </a:lnTo>
                  <a:lnTo>
                    <a:pt x="802" y="802"/>
                  </a:lnTo>
                  <a:lnTo>
                    <a:pt x="755" y="850"/>
                  </a:lnTo>
                  <a:lnTo>
                    <a:pt x="711" y="897"/>
                  </a:lnTo>
                  <a:lnTo>
                    <a:pt x="668" y="947"/>
                  </a:lnTo>
                  <a:lnTo>
                    <a:pt x="624" y="997"/>
                  </a:lnTo>
                  <a:lnTo>
                    <a:pt x="583" y="1049"/>
                  </a:lnTo>
                  <a:lnTo>
                    <a:pt x="544" y="1101"/>
                  </a:lnTo>
                  <a:lnTo>
                    <a:pt x="505" y="1154"/>
                  </a:lnTo>
                  <a:lnTo>
                    <a:pt x="467" y="1208"/>
                  </a:lnTo>
                  <a:lnTo>
                    <a:pt x="431" y="1264"/>
                  </a:lnTo>
                  <a:lnTo>
                    <a:pt x="395" y="1319"/>
                  </a:lnTo>
                  <a:lnTo>
                    <a:pt x="363" y="1376"/>
                  </a:lnTo>
                  <a:lnTo>
                    <a:pt x="330" y="1434"/>
                  </a:lnTo>
                  <a:lnTo>
                    <a:pt x="299" y="1492"/>
                  </a:lnTo>
                  <a:lnTo>
                    <a:pt x="270" y="1552"/>
                  </a:lnTo>
                  <a:lnTo>
                    <a:pt x="241" y="1612"/>
                  </a:lnTo>
                  <a:lnTo>
                    <a:pt x="215" y="1674"/>
                  </a:lnTo>
                  <a:lnTo>
                    <a:pt x="189" y="1735"/>
                  </a:lnTo>
                  <a:lnTo>
                    <a:pt x="166" y="1798"/>
                  </a:lnTo>
                  <a:lnTo>
                    <a:pt x="143" y="1862"/>
                  </a:lnTo>
                  <a:lnTo>
                    <a:pt x="122" y="1926"/>
                  </a:lnTo>
                  <a:lnTo>
                    <a:pt x="104" y="1990"/>
                  </a:lnTo>
                  <a:lnTo>
                    <a:pt x="85" y="2056"/>
                  </a:lnTo>
                  <a:lnTo>
                    <a:pt x="70" y="2122"/>
                  </a:lnTo>
                  <a:lnTo>
                    <a:pt x="55" y="2188"/>
                  </a:lnTo>
                  <a:lnTo>
                    <a:pt x="42" y="2255"/>
                  </a:lnTo>
                  <a:lnTo>
                    <a:pt x="31" y="2323"/>
                  </a:lnTo>
                  <a:lnTo>
                    <a:pt x="21" y="2391"/>
                  </a:lnTo>
                  <a:lnTo>
                    <a:pt x="14" y="2460"/>
                  </a:lnTo>
                  <a:lnTo>
                    <a:pt x="8" y="2529"/>
                  </a:lnTo>
                  <a:lnTo>
                    <a:pt x="3" y="2599"/>
                  </a:lnTo>
                  <a:lnTo>
                    <a:pt x="1" y="2669"/>
                  </a:lnTo>
                  <a:lnTo>
                    <a:pt x="0" y="2741"/>
                  </a:lnTo>
                  <a:lnTo>
                    <a:pt x="0" y="2741"/>
                  </a:lnTo>
                  <a:lnTo>
                    <a:pt x="1" y="2811"/>
                  </a:lnTo>
                  <a:lnTo>
                    <a:pt x="3" y="2881"/>
                  </a:lnTo>
                  <a:lnTo>
                    <a:pt x="8" y="2951"/>
                  </a:lnTo>
                  <a:lnTo>
                    <a:pt x="14" y="3020"/>
                  </a:lnTo>
                  <a:lnTo>
                    <a:pt x="21" y="3089"/>
                  </a:lnTo>
                  <a:lnTo>
                    <a:pt x="31" y="3157"/>
                  </a:lnTo>
                  <a:lnTo>
                    <a:pt x="42" y="3225"/>
                  </a:lnTo>
                  <a:lnTo>
                    <a:pt x="55" y="3292"/>
                  </a:lnTo>
                  <a:lnTo>
                    <a:pt x="70" y="3358"/>
                  </a:lnTo>
                  <a:lnTo>
                    <a:pt x="85" y="3424"/>
                  </a:lnTo>
                  <a:lnTo>
                    <a:pt x="104" y="3490"/>
                  </a:lnTo>
                  <a:lnTo>
                    <a:pt x="122" y="3554"/>
                  </a:lnTo>
                  <a:lnTo>
                    <a:pt x="143" y="3618"/>
                  </a:lnTo>
                  <a:lnTo>
                    <a:pt x="166" y="3682"/>
                  </a:lnTo>
                  <a:lnTo>
                    <a:pt x="189" y="3744"/>
                  </a:lnTo>
                  <a:lnTo>
                    <a:pt x="215" y="3806"/>
                  </a:lnTo>
                  <a:lnTo>
                    <a:pt x="241" y="3868"/>
                  </a:lnTo>
                  <a:lnTo>
                    <a:pt x="270" y="3928"/>
                  </a:lnTo>
                  <a:lnTo>
                    <a:pt x="299" y="3988"/>
                  </a:lnTo>
                  <a:lnTo>
                    <a:pt x="330" y="4046"/>
                  </a:lnTo>
                  <a:lnTo>
                    <a:pt x="363" y="4104"/>
                  </a:lnTo>
                  <a:lnTo>
                    <a:pt x="395" y="4161"/>
                  </a:lnTo>
                  <a:lnTo>
                    <a:pt x="431" y="4216"/>
                  </a:lnTo>
                  <a:lnTo>
                    <a:pt x="467" y="4272"/>
                  </a:lnTo>
                  <a:lnTo>
                    <a:pt x="505" y="4326"/>
                  </a:lnTo>
                  <a:lnTo>
                    <a:pt x="544" y="4379"/>
                  </a:lnTo>
                  <a:lnTo>
                    <a:pt x="583" y="4431"/>
                  </a:lnTo>
                  <a:lnTo>
                    <a:pt x="624" y="4483"/>
                  </a:lnTo>
                  <a:lnTo>
                    <a:pt x="668" y="4533"/>
                  </a:lnTo>
                  <a:lnTo>
                    <a:pt x="711" y="4582"/>
                  </a:lnTo>
                  <a:lnTo>
                    <a:pt x="755" y="4630"/>
                  </a:lnTo>
                  <a:lnTo>
                    <a:pt x="802" y="4678"/>
                  </a:lnTo>
                  <a:lnTo>
                    <a:pt x="848" y="4723"/>
                  </a:lnTo>
                  <a:lnTo>
                    <a:pt x="896" y="4768"/>
                  </a:lnTo>
                  <a:lnTo>
                    <a:pt x="946" y="4812"/>
                  </a:lnTo>
                  <a:lnTo>
                    <a:pt x="995" y="4854"/>
                  </a:lnTo>
                  <a:lnTo>
                    <a:pt x="1047" y="4895"/>
                  </a:lnTo>
                  <a:lnTo>
                    <a:pt x="1099" y="4935"/>
                  </a:lnTo>
                  <a:lnTo>
                    <a:pt x="1152" y="4975"/>
                  </a:lnTo>
                  <a:lnTo>
                    <a:pt x="1207" y="5012"/>
                  </a:lnTo>
                  <a:lnTo>
                    <a:pt x="1261" y="5048"/>
                  </a:lnTo>
                  <a:lnTo>
                    <a:pt x="1318" y="5083"/>
                  </a:lnTo>
                  <a:lnTo>
                    <a:pt x="1375" y="5117"/>
                  </a:lnTo>
                  <a:lnTo>
                    <a:pt x="1432" y="5149"/>
                  </a:lnTo>
                  <a:lnTo>
                    <a:pt x="1491" y="5180"/>
                  </a:lnTo>
                  <a:lnTo>
                    <a:pt x="1550" y="5210"/>
                  </a:lnTo>
                  <a:lnTo>
                    <a:pt x="1611" y="5238"/>
                  </a:lnTo>
                  <a:lnTo>
                    <a:pt x="1672" y="5264"/>
                  </a:lnTo>
                  <a:lnTo>
                    <a:pt x="1733" y="5289"/>
                  </a:lnTo>
                  <a:lnTo>
                    <a:pt x="1796" y="5314"/>
                  </a:lnTo>
                  <a:lnTo>
                    <a:pt x="1859" y="5336"/>
                  </a:lnTo>
                  <a:lnTo>
                    <a:pt x="1923" y="5356"/>
                  </a:lnTo>
                  <a:lnTo>
                    <a:pt x="1988" y="5376"/>
                  </a:lnTo>
                  <a:lnTo>
                    <a:pt x="2053" y="5393"/>
                  </a:lnTo>
                  <a:lnTo>
                    <a:pt x="2119" y="5410"/>
                  </a:lnTo>
                  <a:lnTo>
                    <a:pt x="2186" y="5424"/>
                  </a:lnTo>
                  <a:lnTo>
                    <a:pt x="2253" y="5437"/>
                  </a:lnTo>
                  <a:lnTo>
                    <a:pt x="2321" y="5448"/>
                  </a:lnTo>
                  <a:lnTo>
                    <a:pt x="2389" y="5457"/>
                  </a:lnTo>
                  <a:lnTo>
                    <a:pt x="2457" y="5466"/>
                  </a:lnTo>
                  <a:lnTo>
                    <a:pt x="2527" y="5472"/>
                  </a:lnTo>
                  <a:lnTo>
                    <a:pt x="2596" y="5476"/>
                  </a:lnTo>
                  <a:lnTo>
                    <a:pt x="2666" y="5479"/>
                  </a:lnTo>
                  <a:lnTo>
                    <a:pt x="2737" y="5480"/>
                  </a:lnTo>
                  <a:lnTo>
                    <a:pt x="2737" y="5480"/>
                  </a:lnTo>
                  <a:lnTo>
                    <a:pt x="2808" y="5479"/>
                  </a:lnTo>
                  <a:lnTo>
                    <a:pt x="2879" y="5476"/>
                  </a:lnTo>
                  <a:lnTo>
                    <a:pt x="2948" y="5472"/>
                  </a:lnTo>
                  <a:lnTo>
                    <a:pt x="3018" y="5466"/>
                  </a:lnTo>
                  <a:lnTo>
                    <a:pt x="3086" y="5457"/>
                  </a:lnTo>
                  <a:lnTo>
                    <a:pt x="3155" y="5448"/>
                  </a:lnTo>
                  <a:lnTo>
                    <a:pt x="3222" y="5437"/>
                  </a:lnTo>
                  <a:lnTo>
                    <a:pt x="3289" y="5424"/>
                  </a:lnTo>
                  <a:lnTo>
                    <a:pt x="3356" y="5410"/>
                  </a:lnTo>
                  <a:lnTo>
                    <a:pt x="3422" y="5393"/>
                  </a:lnTo>
                  <a:lnTo>
                    <a:pt x="3487" y="5376"/>
                  </a:lnTo>
                  <a:lnTo>
                    <a:pt x="3552" y="5356"/>
                  </a:lnTo>
                  <a:lnTo>
                    <a:pt x="3616" y="5336"/>
                  </a:lnTo>
                  <a:lnTo>
                    <a:pt x="3678" y="5314"/>
                  </a:lnTo>
                  <a:lnTo>
                    <a:pt x="3741" y="5289"/>
                  </a:lnTo>
                  <a:lnTo>
                    <a:pt x="3803" y="5264"/>
                  </a:lnTo>
                  <a:lnTo>
                    <a:pt x="3864" y="5238"/>
                  </a:lnTo>
                  <a:lnTo>
                    <a:pt x="3925" y="5210"/>
                  </a:lnTo>
                  <a:lnTo>
                    <a:pt x="3984" y="5180"/>
                  </a:lnTo>
                  <a:lnTo>
                    <a:pt x="4042" y="5149"/>
                  </a:lnTo>
                  <a:lnTo>
                    <a:pt x="4100" y="5117"/>
                  </a:lnTo>
                  <a:lnTo>
                    <a:pt x="4157" y="5083"/>
                  </a:lnTo>
                  <a:lnTo>
                    <a:pt x="4213" y="5048"/>
                  </a:lnTo>
                  <a:lnTo>
                    <a:pt x="4268" y="5012"/>
                  </a:lnTo>
                  <a:lnTo>
                    <a:pt x="4323" y="4975"/>
                  </a:lnTo>
                  <a:lnTo>
                    <a:pt x="4375" y="4935"/>
                  </a:lnTo>
                  <a:lnTo>
                    <a:pt x="4428" y="4895"/>
                  </a:lnTo>
                  <a:lnTo>
                    <a:pt x="4479" y="4854"/>
                  </a:lnTo>
                  <a:lnTo>
                    <a:pt x="4529" y="4812"/>
                  </a:lnTo>
                  <a:lnTo>
                    <a:pt x="4578" y="4768"/>
                  </a:lnTo>
                  <a:lnTo>
                    <a:pt x="4627" y="4723"/>
                  </a:lnTo>
                  <a:lnTo>
                    <a:pt x="4673" y="4678"/>
                  </a:lnTo>
                  <a:lnTo>
                    <a:pt x="4719" y="4630"/>
                  </a:lnTo>
                  <a:lnTo>
                    <a:pt x="4764" y="4582"/>
                  </a:lnTo>
                  <a:lnTo>
                    <a:pt x="4808" y="4533"/>
                  </a:lnTo>
                  <a:lnTo>
                    <a:pt x="4850" y="4483"/>
                  </a:lnTo>
                  <a:lnTo>
                    <a:pt x="4892" y="4431"/>
                  </a:lnTo>
                  <a:lnTo>
                    <a:pt x="4932" y="4379"/>
                  </a:lnTo>
                  <a:lnTo>
                    <a:pt x="4970" y="4326"/>
                  </a:lnTo>
                  <a:lnTo>
                    <a:pt x="5008" y="4272"/>
                  </a:lnTo>
                  <a:lnTo>
                    <a:pt x="5044" y="4216"/>
                  </a:lnTo>
                  <a:lnTo>
                    <a:pt x="5079" y="4161"/>
                  </a:lnTo>
                  <a:lnTo>
                    <a:pt x="5112" y="4104"/>
                  </a:lnTo>
                  <a:lnTo>
                    <a:pt x="5145" y="4046"/>
                  </a:lnTo>
                  <a:lnTo>
                    <a:pt x="5176" y="3988"/>
                  </a:lnTo>
                  <a:lnTo>
                    <a:pt x="5205" y="3928"/>
                  </a:lnTo>
                  <a:lnTo>
                    <a:pt x="5234" y="3868"/>
                  </a:lnTo>
                  <a:lnTo>
                    <a:pt x="5261" y="3806"/>
                  </a:lnTo>
                  <a:lnTo>
                    <a:pt x="5285" y="3744"/>
                  </a:lnTo>
                  <a:lnTo>
                    <a:pt x="5309" y="3682"/>
                  </a:lnTo>
                  <a:lnTo>
                    <a:pt x="5332" y="3618"/>
                  </a:lnTo>
                  <a:lnTo>
                    <a:pt x="5352" y="3554"/>
                  </a:lnTo>
                  <a:lnTo>
                    <a:pt x="5372" y="3490"/>
                  </a:lnTo>
                  <a:lnTo>
                    <a:pt x="5389" y="3424"/>
                  </a:lnTo>
                  <a:lnTo>
                    <a:pt x="5405" y="3358"/>
                  </a:lnTo>
                  <a:lnTo>
                    <a:pt x="5419" y="3292"/>
                  </a:lnTo>
                  <a:lnTo>
                    <a:pt x="5433" y="3225"/>
                  </a:lnTo>
                  <a:lnTo>
                    <a:pt x="5444" y="3157"/>
                  </a:lnTo>
                  <a:lnTo>
                    <a:pt x="5453" y="3089"/>
                  </a:lnTo>
                  <a:lnTo>
                    <a:pt x="5462" y="3020"/>
                  </a:lnTo>
                  <a:lnTo>
                    <a:pt x="5468" y="2951"/>
                  </a:lnTo>
                  <a:lnTo>
                    <a:pt x="5472" y="2881"/>
                  </a:lnTo>
                  <a:lnTo>
                    <a:pt x="5475" y="2811"/>
                  </a:lnTo>
                  <a:lnTo>
                    <a:pt x="5475" y="2741"/>
                  </a:lnTo>
                  <a:lnTo>
                    <a:pt x="5475" y="2741"/>
                  </a:ln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Freeform 445"/>
            <p:cNvSpPr>
              <a:spLocks noEditPoints="1"/>
            </p:cNvSpPr>
            <p:nvPr/>
          </p:nvSpPr>
          <p:spPr bwMode="auto">
            <a:xfrm>
              <a:off x="4814037" y="3352709"/>
              <a:ext cx="375316" cy="701248"/>
            </a:xfrm>
            <a:custGeom>
              <a:avLst/>
              <a:gdLst>
                <a:gd name="T0" fmla="*/ 2076 w 2090"/>
                <a:gd name="T1" fmla="*/ 2746 h 3906"/>
                <a:gd name="T2" fmla="*/ 2017 w 2090"/>
                <a:gd name="T3" fmla="*/ 2931 h 3906"/>
                <a:gd name="T4" fmla="*/ 1885 w 2090"/>
                <a:gd name="T5" fmla="*/ 3137 h 3906"/>
                <a:gd name="T6" fmla="*/ 1734 w 2090"/>
                <a:gd name="T7" fmla="*/ 3290 h 3906"/>
                <a:gd name="T8" fmla="*/ 1544 w 2090"/>
                <a:gd name="T9" fmla="*/ 3419 h 3906"/>
                <a:gd name="T10" fmla="*/ 1271 w 2090"/>
                <a:gd name="T11" fmla="*/ 3526 h 3906"/>
                <a:gd name="T12" fmla="*/ 944 w 2090"/>
                <a:gd name="T13" fmla="*/ 3569 h 3906"/>
                <a:gd name="T14" fmla="*/ 837 w 2090"/>
                <a:gd name="T15" fmla="*/ 3571 h 3906"/>
                <a:gd name="T16" fmla="*/ 519 w 2090"/>
                <a:gd name="T17" fmla="*/ 3535 h 3906"/>
                <a:gd name="T18" fmla="*/ 249 w 2090"/>
                <a:gd name="T19" fmla="*/ 3457 h 3906"/>
                <a:gd name="T20" fmla="*/ 0 w 2090"/>
                <a:gd name="T21" fmla="*/ 3341 h 3906"/>
                <a:gd name="T22" fmla="*/ 307 w 2090"/>
                <a:gd name="T23" fmla="*/ 2961 h 3906"/>
                <a:gd name="T24" fmla="*/ 512 w 2090"/>
                <a:gd name="T25" fmla="*/ 3055 h 3906"/>
                <a:gd name="T26" fmla="*/ 766 w 2090"/>
                <a:gd name="T27" fmla="*/ 3135 h 3906"/>
                <a:gd name="T28" fmla="*/ 932 w 2090"/>
                <a:gd name="T29" fmla="*/ 3164 h 3906"/>
                <a:gd name="T30" fmla="*/ 732 w 2090"/>
                <a:gd name="T31" fmla="*/ 2086 h 3906"/>
                <a:gd name="T32" fmla="*/ 512 w 2090"/>
                <a:gd name="T33" fmla="*/ 1970 h 3906"/>
                <a:gd name="T34" fmla="*/ 353 w 2090"/>
                <a:gd name="T35" fmla="*/ 1840 h 3906"/>
                <a:gd name="T36" fmla="*/ 204 w 2090"/>
                <a:gd name="T37" fmla="*/ 1635 h 3906"/>
                <a:gd name="T38" fmla="*/ 149 w 2090"/>
                <a:gd name="T39" fmla="*/ 1509 h 3906"/>
                <a:gd name="T40" fmla="*/ 116 w 2090"/>
                <a:gd name="T41" fmla="*/ 1359 h 3906"/>
                <a:gd name="T42" fmla="*/ 106 w 2090"/>
                <a:gd name="T43" fmla="*/ 1187 h 3906"/>
                <a:gd name="T44" fmla="*/ 129 w 2090"/>
                <a:gd name="T45" fmla="*/ 1032 h 3906"/>
                <a:gd name="T46" fmla="*/ 197 w 2090"/>
                <a:gd name="T47" fmla="*/ 869 h 3906"/>
                <a:gd name="T48" fmla="*/ 331 w 2090"/>
                <a:gd name="T49" fmla="*/ 682 h 3906"/>
                <a:gd name="T50" fmla="*/ 486 w 2090"/>
                <a:gd name="T51" fmla="*/ 545 h 3906"/>
                <a:gd name="T52" fmla="*/ 680 w 2090"/>
                <a:gd name="T53" fmla="*/ 431 h 3906"/>
                <a:gd name="T54" fmla="*/ 958 w 2090"/>
                <a:gd name="T55" fmla="*/ 344 h 3906"/>
                <a:gd name="T56" fmla="*/ 1275 w 2090"/>
                <a:gd name="T57" fmla="*/ 320 h 3906"/>
                <a:gd name="T58" fmla="*/ 1558 w 2090"/>
                <a:gd name="T59" fmla="*/ 336 h 3906"/>
                <a:gd name="T60" fmla="*/ 1953 w 2090"/>
                <a:gd name="T61" fmla="*/ 396 h 3906"/>
                <a:gd name="T62" fmla="*/ 1539 w 2090"/>
                <a:gd name="T63" fmla="*/ 767 h 3906"/>
                <a:gd name="T64" fmla="*/ 1336 w 2090"/>
                <a:gd name="T65" fmla="*/ 729 h 3906"/>
                <a:gd name="T66" fmla="*/ 1294 w 2090"/>
                <a:gd name="T67" fmla="*/ 1617 h 3906"/>
                <a:gd name="T68" fmla="*/ 1598 w 2090"/>
                <a:gd name="T69" fmla="*/ 1756 h 3906"/>
                <a:gd name="T70" fmla="*/ 1805 w 2090"/>
                <a:gd name="T71" fmla="*/ 1902 h 3906"/>
                <a:gd name="T72" fmla="*/ 1945 w 2090"/>
                <a:gd name="T73" fmla="*/ 2062 h 3906"/>
                <a:gd name="T74" fmla="*/ 2030 w 2090"/>
                <a:gd name="T75" fmla="*/ 2223 h 3906"/>
                <a:gd name="T76" fmla="*/ 2070 w 2090"/>
                <a:gd name="T77" fmla="*/ 2368 h 3906"/>
                <a:gd name="T78" fmla="*/ 2089 w 2090"/>
                <a:gd name="T79" fmla="*/ 2537 h 3906"/>
                <a:gd name="T80" fmla="*/ 649 w 2090"/>
                <a:gd name="T81" fmla="*/ 1108 h 3906"/>
                <a:gd name="T82" fmla="*/ 666 w 2090"/>
                <a:gd name="T83" fmla="*/ 1206 h 3906"/>
                <a:gd name="T84" fmla="*/ 706 w 2090"/>
                <a:gd name="T85" fmla="*/ 1287 h 3906"/>
                <a:gd name="T86" fmla="*/ 781 w 2090"/>
                <a:gd name="T87" fmla="*/ 1363 h 3906"/>
                <a:gd name="T88" fmla="*/ 958 w 2090"/>
                <a:gd name="T89" fmla="*/ 1472 h 3906"/>
                <a:gd name="T90" fmla="*/ 850 w 2090"/>
                <a:gd name="T91" fmla="*/ 744 h 3906"/>
                <a:gd name="T92" fmla="*/ 749 w 2090"/>
                <a:gd name="T93" fmla="*/ 791 h 3906"/>
                <a:gd name="T94" fmla="*/ 684 w 2090"/>
                <a:gd name="T95" fmla="*/ 875 h 3906"/>
                <a:gd name="T96" fmla="*/ 656 w 2090"/>
                <a:gd name="T97" fmla="*/ 984 h 3906"/>
                <a:gd name="T98" fmla="*/ 1544 w 2090"/>
                <a:gd name="T99" fmla="*/ 2684 h 3906"/>
                <a:gd name="T100" fmla="*/ 1534 w 2090"/>
                <a:gd name="T101" fmla="*/ 2598 h 3906"/>
                <a:gd name="T102" fmla="*/ 1502 w 2090"/>
                <a:gd name="T103" fmla="*/ 2509 h 3906"/>
                <a:gd name="T104" fmla="*/ 1454 w 2090"/>
                <a:gd name="T105" fmla="*/ 2448 h 3906"/>
                <a:gd name="T106" fmla="*/ 1289 w 2090"/>
                <a:gd name="T107" fmla="*/ 2328 h 3906"/>
                <a:gd name="T108" fmla="*/ 1269 w 2090"/>
                <a:gd name="T109" fmla="*/ 3140 h 3906"/>
                <a:gd name="T110" fmla="*/ 1370 w 2090"/>
                <a:gd name="T111" fmla="*/ 3109 h 3906"/>
                <a:gd name="T112" fmla="*/ 1451 w 2090"/>
                <a:gd name="T113" fmla="*/ 3052 h 3906"/>
                <a:gd name="T114" fmla="*/ 1511 w 2090"/>
                <a:gd name="T115" fmla="*/ 2937 h 3906"/>
                <a:gd name="T116" fmla="*/ 1543 w 2090"/>
                <a:gd name="T117" fmla="*/ 2727 h 3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0" h="3906">
                  <a:moveTo>
                    <a:pt x="2090" y="2598"/>
                  </a:moveTo>
                  <a:lnTo>
                    <a:pt x="2090" y="2598"/>
                  </a:lnTo>
                  <a:lnTo>
                    <a:pt x="2089" y="2635"/>
                  </a:lnTo>
                  <a:lnTo>
                    <a:pt x="2087" y="2672"/>
                  </a:lnTo>
                  <a:lnTo>
                    <a:pt x="2082" y="2709"/>
                  </a:lnTo>
                  <a:lnTo>
                    <a:pt x="2076" y="2746"/>
                  </a:lnTo>
                  <a:lnTo>
                    <a:pt x="2066" y="2783"/>
                  </a:lnTo>
                  <a:lnTo>
                    <a:pt x="2056" y="2821"/>
                  </a:lnTo>
                  <a:lnTo>
                    <a:pt x="2045" y="2858"/>
                  </a:lnTo>
                  <a:lnTo>
                    <a:pt x="2030" y="2894"/>
                  </a:lnTo>
                  <a:lnTo>
                    <a:pt x="2030" y="2894"/>
                  </a:lnTo>
                  <a:lnTo>
                    <a:pt x="2017" y="2931"/>
                  </a:lnTo>
                  <a:lnTo>
                    <a:pt x="1997" y="2967"/>
                  </a:lnTo>
                  <a:lnTo>
                    <a:pt x="1978" y="3002"/>
                  </a:lnTo>
                  <a:lnTo>
                    <a:pt x="1957" y="3037"/>
                  </a:lnTo>
                  <a:lnTo>
                    <a:pt x="1934" y="3071"/>
                  </a:lnTo>
                  <a:lnTo>
                    <a:pt x="1911" y="3104"/>
                  </a:lnTo>
                  <a:lnTo>
                    <a:pt x="1885" y="3137"/>
                  </a:lnTo>
                  <a:lnTo>
                    <a:pt x="1858" y="3169"/>
                  </a:lnTo>
                  <a:lnTo>
                    <a:pt x="1858" y="3169"/>
                  </a:lnTo>
                  <a:lnTo>
                    <a:pt x="1829" y="3201"/>
                  </a:lnTo>
                  <a:lnTo>
                    <a:pt x="1799" y="3231"/>
                  </a:lnTo>
                  <a:lnTo>
                    <a:pt x="1767" y="3261"/>
                  </a:lnTo>
                  <a:lnTo>
                    <a:pt x="1734" y="3290"/>
                  </a:lnTo>
                  <a:lnTo>
                    <a:pt x="1699" y="3318"/>
                  </a:lnTo>
                  <a:lnTo>
                    <a:pt x="1662" y="3345"/>
                  </a:lnTo>
                  <a:lnTo>
                    <a:pt x="1624" y="3370"/>
                  </a:lnTo>
                  <a:lnTo>
                    <a:pt x="1585" y="3395"/>
                  </a:lnTo>
                  <a:lnTo>
                    <a:pt x="1585" y="3395"/>
                  </a:lnTo>
                  <a:lnTo>
                    <a:pt x="1544" y="3419"/>
                  </a:lnTo>
                  <a:lnTo>
                    <a:pt x="1502" y="3440"/>
                  </a:lnTo>
                  <a:lnTo>
                    <a:pt x="1458" y="3461"/>
                  </a:lnTo>
                  <a:lnTo>
                    <a:pt x="1413" y="3480"/>
                  </a:lnTo>
                  <a:lnTo>
                    <a:pt x="1366" y="3497"/>
                  </a:lnTo>
                  <a:lnTo>
                    <a:pt x="1319" y="3513"/>
                  </a:lnTo>
                  <a:lnTo>
                    <a:pt x="1271" y="3526"/>
                  </a:lnTo>
                  <a:lnTo>
                    <a:pt x="1220" y="3537"/>
                  </a:lnTo>
                  <a:lnTo>
                    <a:pt x="1220" y="3906"/>
                  </a:lnTo>
                  <a:lnTo>
                    <a:pt x="958" y="3906"/>
                  </a:lnTo>
                  <a:lnTo>
                    <a:pt x="958" y="3568"/>
                  </a:lnTo>
                  <a:lnTo>
                    <a:pt x="958" y="3568"/>
                  </a:lnTo>
                  <a:lnTo>
                    <a:pt x="944" y="3569"/>
                  </a:lnTo>
                  <a:lnTo>
                    <a:pt x="932" y="3570"/>
                  </a:lnTo>
                  <a:lnTo>
                    <a:pt x="932" y="3570"/>
                  </a:lnTo>
                  <a:lnTo>
                    <a:pt x="920" y="3571"/>
                  </a:lnTo>
                  <a:lnTo>
                    <a:pt x="907" y="3572"/>
                  </a:lnTo>
                  <a:lnTo>
                    <a:pt x="907" y="3572"/>
                  </a:lnTo>
                  <a:lnTo>
                    <a:pt x="837" y="3571"/>
                  </a:lnTo>
                  <a:lnTo>
                    <a:pt x="768" y="3568"/>
                  </a:lnTo>
                  <a:lnTo>
                    <a:pt x="702" y="3562"/>
                  </a:lnTo>
                  <a:lnTo>
                    <a:pt x="639" y="3555"/>
                  </a:lnTo>
                  <a:lnTo>
                    <a:pt x="639" y="3555"/>
                  </a:lnTo>
                  <a:lnTo>
                    <a:pt x="578" y="3546"/>
                  </a:lnTo>
                  <a:lnTo>
                    <a:pt x="519" y="3535"/>
                  </a:lnTo>
                  <a:lnTo>
                    <a:pt x="461" y="3522"/>
                  </a:lnTo>
                  <a:lnTo>
                    <a:pt x="407" y="3509"/>
                  </a:lnTo>
                  <a:lnTo>
                    <a:pt x="407" y="3509"/>
                  </a:lnTo>
                  <a:lnTo>
                    <a:pt x="353" y="3493"/>
                  </a:lnTo>
                  <a:lnTo>
                    <a:pt x="301" y="3475"/>
                  </a:lnTo>
                  <a:lnTo>
                    <a:pt x="249" y="3457"/>
                  </a:lnTo>
                  <a:lnTo>
                    <a:pt x="199" y="3436"/>
                  </a:lnTo>
                  <a:lnTo>
                    <a:pt x="199" y="3436"/>
                  </a:lnTo>
                  <a:lnTo>
                    <a:pt x="149" y="3415"/>
                  </a:lnTo>
                  <a:lnTo>
                    <a:pt x="99" y="3391"/>
                  </a:lnTo>
                  <a:lnTo>
                    <a:pt x="49" y="3367"/>
                  </a:lnTo>
                  <a:lnTo>
                    <a:pt x="0" y="3341"/>
                  </a:lnTo>
                  <a:lnTo>
                    <a:pt x="150" y="2870"/>
                  </a:lnTo>
                  <a:lnTo>
                    <a:pt x="150" y="2870"/>
                  </a:lnTo>
                  <a:lnTo>
                    <a:pt x="183" y="2892"/>
                  </a:lnTo>
                  <a:lnTo>
                    <a:pt x="220" y="2913"/>
                  </a:lnTo>
                  <a:lnTo>
                    <a:pt x="262" y="2937"/>
                  </a:lnTo>
                  <a:lnTo>
                    <a:pt x="307" y="2961"/>
                  </a:lnTo>
                  <a:lnTo>
                    <a:pt x="307" y="2961"/>
                  </a:lnTo>
                  <a:lnTo>
                    <a:pt x="355" y="2986"/>
                  </a:lnTo>
                  <a:lnTo>
                    <a:pt x="406" y="3009"/>
                  </a:lnTo>
                  <a:lnTo>
                    <a:pt x="457" y="3032"/>
                  </a:lnTo>
                  <a:lnTo>
                    <a:pt x="512" y="3055"/>
                  </a:lnTo>
                  <a:lnTo>
                    <a:pt x="512" y="3055"/>
                  </a:lnTo>
                  <a:lnTo>
                    <a:pt x="567" y="3075"/>
                  </a:lnTo>
                  <a:lnTo>
                    <a:pt x="623" y="3094"/>
                  </a:lnTo>
                  <a:lnTo>
                    <a:pt x="680" y="3112"/>
                  </a:lnTo>
                  <a:lnTo>
                    <a:pt x="737" y="3128"/>
                  </a:lnTo>
                  <a:lnTo>
                    <a:pt x="737" y="3128"/>
                  </a:lnTo>
                  <a:lnTo>
                    <a:pt x="766" y="3135"/>
                  </a:lnTo>
                  <a:lnTo>
                    <a:pt x="794" y="3142"/>
                  </a:lnTo>
                  <a:lnTo>
                    <a:pt x="822" y="3149"/>
                  </a:lnTo>
                  <a:lnTo>
                    <a:pt x="850" y="3154"/>
                  </a:lnTo>
                  <a:lnTo>
                    <a:pt x="878" y="3158"/>
                  </a:lnTo>
                  <a:lnTo>
                    <a:pt x="905" y="3161"/>
                  </a:lnTo>
                  <a:lnTo>
                    <a:pt x="932" y="3164"/>
                  </a:lnTo>
                  <a:lnTo>
                    <a:pt x="958" y="3166"/>
                  </a:lnTo>
                  <a:lnTo>
                    <a:pt x="958" y="2182"/>
                  </a:lnTo>
                  <a:lnTo>
                    <a:pt x="958" y="2182"/>
                  </a:lnTo>
                  <a:lnTo>
                    <a:pt x="883" y="2151"/>
                  </a:lnTo>
                  <a:lnTo>
                    <a:pt x="808" y="2120"/>
                  </a:lnTo>
                  <a:lnTo>
                    <a:pt x="732" y="2086"/>
                  </a:lnTo>
                  <a:lnTo>
                    <a:pt x="656" y="2051"/>
                  </a:lnTo>
                  <a:lnTo>
                    <a:pt x="656" y="2051"/>
                  </a:lnTo>
                  <a:lnTo>
                    <a:pt x="619" y="2033"/>
                  </a:lnTo>
                  <a:lnTo>
                    <a:pt x="582" y="2013"/>
                  </a:lnTo>
                  <a:lnTo>
                    <a:pt x="547" y="1991"/>
                  </a:lnTo>
                  <a:lnTo>
                    <a:pt x="512" y="1970"/>
                  </a:lnTo>
                  <a:lnTo>
                    <a:pt x="478" y="1946"/>
                  </a:lnTo>
                  <a:lnTo>
                    <a:pt x="446" y="1921"/>
                  </a:lnTo>
                  <a:lnTo>
                    <a:pt x="414" y="1895"/>
                  </a:lnTo>
                  <a:lnTo>
                    <a:pt x="383" y="1869"/>
                  </a:lnTo>
                  <a:lnTo>
                    <a:pt x="383" y="1869"/>
                  </a:lnTo>
                  <a:lnTo>
                    <a:pt x="353" y="1840"/>
                  </a:lnTo>
                  <a:lnTo>
                    <a:pt x="324" y="1810"/>
                  </a:lnTo>
                  <a:lnTo>
                    <a:pt x="298" y="1779"/>
                  </a:lnTo>
                  <a:lnTo>
                    <a:pt x="272" y="1745"/>
                  </a:lnTo>
                  <a:lnTo>
                    <a:pt x="248" y="1710"/>
                  </a:lnTo>
                  <a:lnTo>
                    <a:pt x="224" y="1674"/>
                  </a:lnTo>
                  <a:lnTo>
                    <a:pt x="204" y="1635"/>
                  </a:lnTo>
                  <a:lnTo>
                    <a:pt x="183" y="1595"/>
                  </a:lnTo>
                  <a:lnTo>
                    <a:pt x="183" y="1595"/>
                  </a:lnTo>
                  <a:lnTo>
                    <a:pt x="174" y="1575"/>
                  </a:lnTo>
                  <a:lnTo>
                    <a:pt x="165" y="1553"/>
                  </a:lnTo>
                  <a:lnTo>
                    <a:pt x="157" y="1531"/>
                  </a:lnTo>
                  <a:lnTo>
                    <a:pt x="149" y="1509"/>
                  </a:lnTo>
                  <a:lnTo>
                    <a:pt x="142" y="1485"/>
                  </a:lnTo>
                  <a:lnTo>
                    <a:pt x="136" y="1461"/>
                  </a:lnTo>
                  <a:lnTo>
                    <a:pt x="131" y="1436"/>
                  </a:lnTo>
                  <a:lnTo>
                    <a:pt x="125" y="1412"/>
                  </a:lnTo>
                  <a:lnTo>
                    <a:pt x="120" y="1386"/>
                  </a:lnTo>
                  <a:lnTo>
                    <a:pt x="116" y="1359"/>
                  </a:lnTo>
                  <a:lnTo>
                    <a:pt x="113" y="1332"/>
                  </a:lnTo>
                  <a:lnTo>
                    <a:pt x="111" y="1304"/>
                  </a:lnTo>
                  <a:lnTo>
                    <a:pt x="108" y="1275"/>
                  </a:lnTo>
                  <a:lnTo>
                    <a:pt x="107" y="1247"/>
                  </a:lnTo>
                  <a:lnTo>
                    <a:pt x="106" y="1218"/>
                  </a:lnTo>
                  <a:lnTo>
                    <a:pt x="106" y="1187"/>
                  </a:lnTo>
                  <a:lnTo>
                    <a:pt x="106" y="1187"/>
                  </a:lnTo>
                  <a:lnTo>
                    <a:pt x="107" y="1157"/>
                  </a:lnTo>
                  <a:lnTo>
                    <a:pt x="109" y="1126"/>
                  </a:lnTo>
                  <a:lnTo>
                    <a:pt x="114" y="1095"/>
                  </a:lnTo>
                  <a:lnTo>
                    <a:pt x="120" y="1064"/>
                  </a:lnTo>
                  <a:lnTo>
                    <a:pt x="129" y="1032"/>
                  </a:lnTo>
                  <a:lnTo>
                    <a:pt x="139" y="1000"/>
                  </a:lnTo>
                  <a:lnTo>
                    <a:pt x="151" y="967"/>
                  </a:lnTo>
                  <a:lnTo>
                    <a:pt x="165" y="934"/>
                  </a:lnTo>
                  <a:lnTo>
                    <a:pt x="165" y="934"/>
                  </a:lnTo>
                  <a:lnTo>
                    <a:pt x="180" y="901"/>
                  </a:lnTo>
                  <a:lnTo>
                    <a:pt x="197" y="869"/>
                  </a:lnTo>
                  <a:lnTo>
                    <a:pt x="215" y="837"/>
                  </a:lnTo>
                  <a:lnTo>
                    <a:pt x="236" y="805"/>
                  </a:lnTo>
                  <a:lnTo>
                    <a:pt x="257" y="774"/>
                  </a:lnTo>
                  <a:lnTo>
                    <a:pt x="280" y="743"/>
                  </a:lnTo>
                  <a:lnTo>
                    <a:pt x="305" y="712"/>
                  </a:lnTo>
                  <a:lnTo>
                    <a:pt x="331" y="682"/>
                  </a:lnTo>
                  <a:lnTo>
                    <a:pt x="331" y="682"/>
                  </a:lnTo>
                  <a:lnTo>
                    <a:pt x="359" y="653"/>
                  </a:lnTo>
                  <a:lnTo>
                    <a:pt x="388" y="626"/>
                  </a:lnTo>
                  <a:lnTo>
                    <a:pt x="419" y="598"/>
                  </a:lnTo>
                  <a:lnTo>
                    <a:pt x="452" y="571"/>
                  </a:lnTo>
                  <a:lnTo>
                    <a:pt x="486" y="545"/>
                  </a:lnTo>
                  <a:lnTo>
                    <a:pt x="521" y="520"/>
                  </a:lnTo>
                  <a:lnTo>
                    <a:pt x="559" y="496"/>
                  </a:lnTo>
                  <a:lnTo>
                    <a:pt x="598" y="473"/>
                  </a:lnTo>
                  <a:lnTo>
                    <a:pt x="598" y="473"/>
                  </a:lnTo>
                  <a:lnTo>
                    <a:pt x="638" y="451"/>
                  </a:lnTo>
                  <a:lnTo>
                    <a:pt x="680" y="431"/>
                  </a:lnTo>
                  <a:lnTo>
                    <a:pt x="722" y="412"/>
                  </a:lnTo>
                  <a:lnTo>
                    <a:pt x="768" y="395"/>
                  </a:lnTo>
                  <a:lnTo>
                    <a:pt x="813" y="379"/>
                  </a:lnTo>
                  <a:lnTo>
                    <a:pt x="860" y="366"/>
                  </a:lnTo>
                  <a:lnTo>
                    <a:pt x="909" y="354"/>
                  </a:lnTo>
                  <a:lnTo>
                    <a:pt x="958" y="344"/>
                  </a:lnTo>
                  <a:lnTo>
                    <a:pt x="958" y="0"/>
                  </a:lnTo>
                  <a:lnTo>
                    <a:pt x="1220" y="0"/>
                  </a:lnTo>
                  <a:lnTo>
                    <a:pt x="1220" y="319"/>
                  </a:lnTo>
                  <a:lnTo>
                    <a:pt x="1224" y="319"/>
                  </a:lnTo>
                  <a:lnTo>
                    <a:pt x="1224" y="319"/>
                  </a:lnTo>
                  <a:lnTo>
                    <a:pt x="1275" y="320"/>
                  </a:lnTo>
                  <a:lnTo>
                    <a:pt x="1325" y="320"/>
                  </a:lnTo>
                  <a:lnTo>
                    <a:pt x="1374" y="322"/>
                  </a:lnTo>
                  <a:lnTo>
                    <a:pt x="1421" y="324"/>
                  </a:lnTo>
                  <a:lnTo>
                    <a:pt x="1469" y="328"/>
                  </a:lnTo>
                  <a:lnTo>
                    <a:pt x="1514" y="332"/>
                  </a:lnTo>
                  <a:lnTo>
                    <a:pt x="1558" y="336"/>
                  </a:lnTo>
                  <a:lnTo>
                    <a:pt x="1603" y="340"/>
                  </a:lnTo>
                  <a:lnTo>
                    <a:pt x="1603" y="340"/>
                  </a:lnTo>
                  <a:lnTo>
                    <a:pt x="1688" y="351"/>
                  </a:lnTo>
                  <a:lnTo>
                    <a:pt x="1776" y="365"/>
                  </a:lnTo>
                  <a:lnTo>
                    <a:pt x="1864" y="379"/>
                  </a:lnTo>
                  <a:lnTo>
                    <a:pt x="1953" y="396"/>
                  </a:lnTo>
                  <a:lnTo>
                    <a:pt x="1860" y="867"/>
                  </a:lnTo>
                  <a:lnTo>
                    <a:pt x="1860" y="867"/>
                  </a:lnTo>
                  <a:lnTo>
                    <a:pt x="1782" y="839"/>
                  </a:lnTo>
                  <a:lnTo>
                    <a:pt x="1703" y="812"/>
                  </a:lnTo>
                  <a:lnTo>
                    <a:pt x="1621" y="789"/>
                  </a:lnTo>
                  <a:lnTo>
                    <a:pt x="1539" y="767"/>
                  </a:lnTo>
                  <a:lnTo>
                    <a:pt x="1539" y="767"/>
                  </a:lnTo>
                  <a:lnTo>
                    <a:pt x="1497" y="758"/>
                  </a:lnTo>
                  <a:lnTo>
                    <a:pt x="1456" y="748"/>
                  </a:lnTo>
                  <a:lnTo>
                    <a:pt x="1416" y="741"/>
                  </a:lnTo>
                  <a:lnTo>
                    <a:pt x="1376" y="734"/>
                  </a:lnTo>
                  <a:lnTo>
                    <a:pt x="1336" y="729"/>
                  </a:lnTo>
                  <a:lnTo>
                    <a:pt x="1297" y="725"/>
                  </a:lnTo>
                  <a:lnTo>
                    <a:pt x="1258" y="722"/>
                  </a:lnTo>
                  <a:lnTo>
                    <a:pt x="1220" y="718"/>
                  </a:lnTo>
                  <a:lnTo>
                    <a:pt x="1220" y="1586"/>
                  </a:lnTo>
                  <a:lnTo>
                    <a:pt x="1220" y="1586"/>
                  </a:lnTo>
                  <a:lnTo>
                    <a:pt x="1294" y="1617"/>
                  </a:lnTo>
                  <a:lnTo>
                    <a:pt x="1370" y="1648"/>
                  </a:lnTo>
                  <a:lnTo>
                    <a:pt x="1446" y="1682"/>
                  </a:lnTo>
                  <a:lnTo>
                    <a:pt x="1523" y="1717"/>
                  </a:lnTo>
                  <a:lnTo>
                    <a:pt x="1523" y="1717"/>
                  </a:lnTo>
                  <a:lnTo>
                    <a:pt x="1561" y="1735"/>
                  </a:lnTo>
                  <a:lnTo>
                    <a:pt x="1598" y="1756"/>
                  </a:lnTo>
                  <a:lnTo>
                    <a:pt x="1636" y="1777"/>
                  </a:lnTo>
                  <a:lnTo>
                    <a:pt x="1671" y="1799"/>
                  </a:lnTo>
                  <a:lnTo>
                    <a:pt x="1706" y="1823"/>
                  </a:lnTo>
                  <a:lnTo>
                    <a:pt x="1740" y="1848"/>
                  </a:lnTo>
                  <a:lnTo>
                    <a:pt x="1773" y="1874"/>
                  </a:lnTo>
                  <a:lnTo>
                    <a:pt x="1805" y="1902"/>
                  </a:lnTo>
                  <a:lnTo>
                    <a:pt x="1805" y="1902"/>
                  </a:lnTo>
                  <a:lnTo>
                    <a:pt x="1835" y="1930"/>
                  </a:lnTo>
                  <a:lnTo>
                    <a:pt x="1865" y="1960"/>
                  </a:lnTo>
                  <a:lnTo>
                    <a:pt x="1893" y="1993"/>
                  </a:lnTo>
                  <a:lnTo>
                    <a:pt x="1920" y="2026"/>
                  </a:lnTo>
                  <a:lnTo>
                    <a:pt x="1945" y="2062"/>
                  </a:lnTo>
                  <a:lnTo>
                    <a:pt x="1968" y="2100"/>
                  </a:lnTo>
                  <a:lnTo>
                    <a:pt x="1991" y="2139"/>
                  </a:lnTo>
                  <a:lnTo>
                    <a:pt x="2012" y="2180"/>
                  </a:lnTo>
                  <a:lnTo>
                    <a:pt x="2012" y="2180"/>
                  </a:lnTo>
                  <a:lnTo>
                    <a:pt x="2021" y="2202"/>
                  </a:lnTo>
                  <a:lnTo>
                    <a:pt x="2030" y="2223"/>
                  </a:lnTo>
                  <a:lnTo>
                    <a:pt x="2039" y="2246"/>
                  </a:lnTo>
                  <a:lnTo>
                    <a:pt x="2046" y="2269"/>
                  </a:lnTo>
                  <a:lnTo>
                    <a:pt x="2053" y="2292"/>
                  </a:lnTo>
                  <a:lnTo>
                    <a:pt x="2059" y="2317"/>
                  </a:lnTo>
                  <a:lnTo>
                    <a:pt x="2065" y="2342"/>
                  </a:lnTo>
                  <a:lnTo>
                    <a:pt x="2070" y="2368"/>
                  </a:lnTo>
                  <a:lnTo>
                    <a:pt x="2076" y="2395"/>
                  </a:lnTo>
                  <a:lnTo>
                    <a:pt x="2080" y="2421"/>
                  </a:lnTo>
                  <a:lnTo>
                    <a:pt x="2083" y="2449"/>
                  </a:lnTo>
                  <a:lnTo>
                    <a:pt x="2086" y="2478"/>
                  </a:lnTo>
                  <a:lnTo>
                    <a:pt x="2088" y="2507"/>
                  </a:lnTo>
                  <a:lnTo>
                    <a:pt x="2089" y="2537"/>
                  </a:lnTo>
                  <a:lnTo>
                    <a:pt x="2090" y="2567"/>
                  </a:lnTo>
                  <a:lnTo>
                    <a:pt x="2090" y="2598"/>
                  </a:lnTo>
                  <a:lnTo>
                    <a:pt x="2090" y="2598"/>
                  </a:lnTo>
                  <a:close/>
                  <a:moveTo>
                    <a:pt x="649" y="1091"/>
                  </a:moveTo>
                  <a:lnTo>
                    <a:pt x="649" y="1091"/>
                  </a:lnTo>
                  <a:lnTo>
                    <a:pt x="649" y="1108"/>
                  </a:lnTo>
                  <a:lnTo>
                    <a:pt x="650" y="1126"/>
                  </a:lnTo>
                  <a:lnTo>
                    <a:pt x="652" y="1142"/>
                  </a:lnTo>
                  <a:lnTo>
                    <a:pt x="654" y="1159"/>
                  </a:lnTo>
                  <a:lnTo>
                    <a:pt x="657" y="1175"/>
                  </a:lnTo>
                  <a:lnTo>
                    <a:pt x="661" y="1191"/>
                  </a:lnTo>
                  <a:lnTo>
                    <a:pt x="666" y="1206"/>
                  </a:lnTo>
                  <a:lnTo>
                    <a:pt x="671" y="1221"/>
                  </a:lnTo>
                  <a:lnTo>
                    <a:pt x="677" y="1235"/>
                  </a:lnTo>
                  <a:lnTo>
                    <a:pt x="683" y="1249"/>
                  </a:lnTo>
                  <a:lnTo>
                    <a:pt x="690" y="1262"/>
                  </a:lnTo>
                  <a:lnTo>
                    <a:pt x="698" y="1274"/>
                  </a:lnTo>
                  <a:lnTo>
                    <a:pt x="706" y="1287"/>
                  </a:lnTo>
                  <a:lnTo>
                    <a:pt x="715" y="1299"/>
                  </a:lnTo>
                  <a:lnTo>
                    <a:pt x="725" y="1311"/>
                  </a:lnTo>
                  <a:lnTo>
                    <a:pt x="736" y="1321"/>
                  </a:lnTo>
                  <a:lnTo>
                    <a:pt x="736" y="1321"/>
                  </a:lnTo>
                  <a:lnTo>
                    <a:pt x="757" y="1342"/>
                  </a:lnTo>
                  <a:lnTo>
                    <a:pt x="781" y="1363"/>
                  </a:lnTo>
                  <a:lnTo>
                    <a:pt x="807" y="1383"/>
                  </a:lnTo>
                  <a:lnTo>
                    <a:pt x="835" y="1402"/>
                  </a:lnTo>
                  <a:lnTo>
                    <a:pt x="862" y="1421"/>
                  </a:lnTo>
                  <a:lnTo>
                    <a:pt x="893" y="1438"/>
                  </a:lnTo>
                  <a:lnTo>
                    <a:pt x="925" y="1456"/>
                  </a:lnTo>
                  <a:lnTo>
                    <a:pt x="958" y="1472"/>
                  </a:lnTo>
                  <a:lnTo>
                    <a:pt x="958" y="723"/>
                  </a:lnTo>
                  <a:lnTo>
                    <a:pt x="958" y="723"/>
                  </a:lnTo>
                  <a:lnTo>
                    <a:pt x="929" y="727"/>
                  </a:lnTo>
                  <a:lnTo>
                    <a:pt x="902" y="731"/>
                  </a:lnTo>
                  <a:lnTo>
                    <a:pt x="875" y="737"/>
                  </a:lnTo>
                  <a:lnTo>
                    <a:pt x="850" y="744"/>
                  </a:lnTo>
                  <a:lnTo>
                    <a:pt x="825" y="751"/>
                  </a:lnTo>
                  <a:lnTo>
                    <a:pt x="804" y="761"/>
                  </a:lnTo>
                  <a:lnTo>
                    <a:pt x="782" y="770"/>
                  </a:lnTo>
                  <a:lnTo>
                    <a:pt x="762" y="780"/>
                  </a:lnTo>
                  <a:lnTo>
                    <a:pt x="762" y="780"/>
                  </a:lnTo>
                  <a:lnTo>
                    <a:pt x="749" y="791"/>
                  </a:lnTo>
                  <a:lnTo>
                    <a:pt x="736" y="801"/>
                  </a:lnTo>
                  <a:lnTo>
                    <a:pt x="723" y="813"/>
                  </a:lnTo>
                  <a:lnTo>
                    <a:pt x="712" y="827"/>
                  </a:lnTo>
                  <a:lnTo>
                    <a:pt x="702" y="841"/>
                  </a:lnTo>
                  <a:lnTo>
                    <a:pt x="692" y="858"/>
                  </a:lnTo>
                  <a:lnTo>
                    <a:pt x="684" y="875"/>
                  </a:lnTo>
                  <a:lnTo>
                    <a:pt x="677" y="895"/>
                  </a:lnTo>
                  <a:lnTo>
                    <a:pt x="677" y="895"/>
                  </a:lnTo>
                  <a:lnTo>
                    <a:pt x="671" y="914"/>
                  </a:lnTo>
                  <a:lnTo>
                    <a:pt x="665" y="936"/>
                  </a:lnTo>
                  <a:lnTo>
                    <a:pt x="660" y="959"/>
                  </a:lnTo>
                  <a:lnTo>
                    <a:pt x="656" y="984"/>
                  </a:lnTo>
                  <a:lnTo>
                    <a:pt x="653" y="1008"/>
                  </a:lnTo>
                  <a:lnTo>
                    <a:pt x="651" y="1034"/>
                  </a:lnTo>
                  <a:lnTo>
                    <a:pt x="650" y="1062"/>
                  </a:lnTo>
                  <a:lnTo>
                    <a:pt x="649" y="1091"/>
                  </a:lnTo>
                  <a:lnTo>
                    <a:pt x="649" y="1091"/>
                  </a:lnTo>
                  <a:close/>
                  <a:moveTo>
                    <a:pt x="1544" y="2684"/>
                  </a:moveTo>
                  <a:lnTo>
                    <a:pt x="1544" y="2684"/>
                  </a:lnTo>
                  <a:lnTo>
                    <a:pt x="1543" y="2666"/>
                  </a:lnTo>
                  <a:lnTo>
                    <a:pt x="1542" y="2648"/>
                  </a:lnTo>
                  <a:lnTo>
                    <a:pt x="1541" y="2631"/>
                  </a:lnTo>
                  <a:lnTo>
                    <a:pt x="1538" y="2614"/>
                  </a:lnTo>
                  <a:lnTo>
                    <a:pt x="1534" y="2598"/>
                  </a:lnTo>
                  <a:lnTo>
                    <a:pt x="1531" y="2581"/>
                  </a:lnTo>
                  <a:lnTo>
                    <a:pt x="1526" y="2566"/>
                  </a:lnTo>
                  <a:lnTo>
                    <a:pt x="1521" y="2551"/>
                  </a:lnTo>
                  <a:lnTo>
                    <a:pt x="1515" y="2537"/>
                  </a:lnTo>
                  <a:lnTo>
                    <a:pt x="1509" y="2522"/>
                  </a:lnTo>
                  <a:lnTo>
                    <a:pt x="1502" y="2509"/>
                  </a:lnTo>
                  <a:lnTo>
                    <a:pt x="1493" y="2497"/>
                  </a:lnTo>
                  <a:lnTo>
                    <a:pt x="1484" y="2483"/>
                  </a:lnTo>
                  <a:lnTo>
                    <a:pt x="1475" y="2472"/>
                  </a:lnTo>
                  <a:lnTo>
                    <a:pt x="1464" y="2460"/>
                  </a:lnTo>
                  <a:lnTo>
                    <a:pt x="1454" y="2448"/>
                  </a:lnTo>
                  <a:lnTo>
                    <a:pt x="1454" y="2448"/>
                  </a:lnTo>
                  <a:lnTo>
                    <a:pt x="1430" y="2427"/>
                  </a:lnTo>
                  <a:lnTo>
                    <a:pt x="1406" y="2406"/>
                  </a:lnTo>
                  <a:lnTo>
                    <a:pt x="1379" y="2385"/>
                  </a:lnTo>
                  <a:lnTo>
                    <a:pt x="1351" y="2366"/>
                  </a:lnTo>
                  <a:lnTo>
                    <a:pt x="1321" y="2346"/>
                  </a:lnTo>
                  <a:lnTo>
                    <a:pt x="1289" y="2328"/>
                  </a:lnTo>
                  <a:lnTo>
                    <a:pt x="1255" y="2309"/>
                  </a:lnTo>
                  <a:lnTo>
                    <a:pt x="1220" y="2291"/>
                  </a:lnTo>
                  <a:lnTo>
                    <a:pt x="1220" y="3149"/>
                  </a:lnTo>
                  <a:lnTo>
                    <a:pt x="1220" y="3149"/>
                  </a:lnTo>
                  <a:lnTo>
                    <a:pt x="1245" y="3145"/>
                  </a:lnTo>
                  <a:lnTo>
                    <a:pt x="1269" y="3140"/>
                  </a:lnTo>
                  <a:lnTo>
                    <a:pt x="1291" y="3135"/>
                  </a:lnTo>
                  <a:lnTo>
                    <a:pt x="1312" y="3130"/>
                  </a:lnTo>
                  <a:lnTo>
                    <a:pt x="1312" y="3130"/>
                  </a:lnTo>
                  <a:lnTo>
                    <a:pt x="1331" y="3124"/>
                  </a:lnTo>
                  <a:lnTo>
                    <a:pt x="1350" y="3117"/>
                  </a:lnTo>
                  <a:lnTo>
                    <a:pt x="1370" y="3109"/>
                  </a:lnTo>
                  <a:lnTo>
                    <a:pt x="1389" y="3101"/>
                  </a:lnTo>
                  <a:lnTo>
                    <a:pt x="1389" y="3101"/>
                  </a:lnTo>
                  <a:lnTo>
                    <a:pt x="1406" y="3092"/>
                  </a:lnTo>
                  <a:lnTo>
                    <a:pt x="1421" y="3080"/>
                  </a:lnTo>
                  <a:lnTo>
                    <a:pt x="1437" y="3067"/>
                  </a:lnTo>
                  <a:lnTo>
                    <a:pt x="1451" y="3052"/>
                  </a:lnTo>
                  <a:lnTo>
                    <a:pt x="1464" y="3033"/>
                  </a:lnTo>
                  <a:lnTo>
                    <a:pt x="1478" y="3012"/>
                  </a:lnTo>
                  <a:lnTo>
                    <a:pt x="1489" y="2990"/>
                  </a:lnTo>
                  <a:lnTo>
                    <a:pt x="1500" y="2965"/>
                  </a:lnTo>
                  <a:lnTo>
                    <a:pt x="1500" y="2965"/>
                  </a:lnTo>
                  <a:lnTo>
                    <a:pt x="1511" y="2937"/>
                  </a:lnTo>
                  <a:lnTo>
                    <a:pt x="1519" y="2908"/>
                  </a:lnTo>
                  <a:lnTo>
                    <a:pt x="1527" y="2876"/>
                  </a:lnTo>
                  <a:lnTo>
                    <a:pt x="1532" y="2842"/>
                  </a:lnTo>
                  <a:lnTo>
                    <a:pt x="1538" y="2806"/>
                  </a:lnTo>
                  <a:lnTo>
                    <a:pt x="1541" y="2768"/>
                  </a:lnTo>
                  <a:lnTo>
                    <a:pt x="1543" y="2727"/>
                  </a:lnTo>
                  <a:lnTo>
                    <a:pt x="1544" y="2684"/>
                  </a:lnTo>
                  <a:lnTo>
                    <a:pt x="1544" y="2684"/>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24" name="Rectangle 13" descr="FD1DDF730CE4456e89755B07FE1653D0# #Rectangle 13"/>
          <p:cNvSpPr>
            <a:spLocks noChangeArrowheads="1"/>
          </p:cNvSpPr>
          <p:nvPr/>
        </p:nvSpPr>
        <p:spPr bwMode="auto">
          <a:xfrm>
            <a:off x="1901024" y="3895058"/>
            <a:ext cx="1158808"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81,109,00</a:t>
            </a:r>
          </a:p>
        </p:txBody>
      </p:sp>
      <p:sp>
        <p:nvSpPr>
          <p:cNvPr id="25" name="Rectangle 13" descr="FD1DDF730CE4456e89755B07FE1653D0# #Rectangle 13"/>
          <p:cNvSpPr>
            <a:spLocks noChangeArrowheads="1"/>
          </p:cNvSpPr>
          <p:nvPr/>
        </p:nvSpPr>
        <p:spPr bwMode="auto">
          <a:xfrm>
            <a:off x="1400454" y="4120039"/>
            <a:ext cx="1086508"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191,890,00</a:t>
            </a:r>
          </a:p>
        </p:txBody>
      </p:sp>
      <p:sp>
        <p:nvSpPr>
          <p:cNvPr id="26" name="Rectangle 13" descr="FD1DDF730CE4456e89755B07FE1653D0# #Rectangle 13"/>
          <p:cNvSpPr>
            <a:spLocks noChangeArrowheads="1"/>
          </p:cNvSpPr>
          <p:nvPr/>
        </p:nvSpPr>
        <p:spPr bwMode="auto">
          <a:xfrm>
            <a:off x="1550858" y="4331300"/>
            <a:ext cx="1076926"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155,340,00</a:t>
            </a:r>
          </a:p>
        </p:txBody>
      </p:sp>
      <p:sp>
        <p:nvSpPr>
          <p:cNvPr id="27" name="Rectangle 13" descr="FD1DDF730CE4456e89755B07FE1653D0# #Rectangle 13"/>
          <p:cNvSpPr>
            <a:spLocks noChangeArrowheads="1"/>
          </p:cNvSpPr>
          <p:nvPr/>
        </p:nvSpPr>
        <p:spPr bwMode="auto">
          <a:xfrm>
            <a:off x="971600" y="4547324"/>
            <a:ext cx="1119318"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242,510,00</a:t>
            </a:r>
          </a:p>
        </p:txBody>
      </p:sp>
      <p:sp>
        <p:nvSpPr>
          <p:cNvPr id="28" name="Rectangle 13" descr="FD1DDF730CE4456e89755B07FE1653D0# #Rectangle 13"/>
          <p:cNvSpPr>
            <a:spLocks noChangeArrowheads="1"/>
          </p:cNvSpPr>
          <p:nvPr/>
        </p:nvSpPr>
        <p:spPr bwMode="auto">
          <a:xfrm>
            <a:off x="570958" y="4763348"/>
            <a:ext cx="979900"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341,120,00</a:t>
            </a:r>
          </a:p>
        </p:txBody>
      </p:sp>
      <p:sp>
        <p:nvSpPr>
          <p:cNvPr id="29" name="Rectangle 13" descr="FD1DDF730CE4456e89755B07FE1653D0# #Rectangle 13"/>
          <p:cNvSpPr>
            <a:spLocks noChangeArrowheads="1"/>
          </p:cNvSpPr>
          <p:nvPr/>
        </p:nvSpPr>
        <p:spPr bwMode="auto">
          <a:xfrm>
            <a:off x="7092280" y="3895058"/>
            <a:ext cx="936104"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99,169,00</a:t>
            </a:r>
          </a:p>
        </p:txBody>
      </p:sp>
      <p:sp>
        <p:nvSpPr>
          <p:cNvPr id="30" name="Rectangle 13" descr="FD1DDF730CE4456e89755B07FE1653D0# #Rectangle 13"/>
          <p:cNvSpPr>
            <a:spLocks noChangeArrowheads="1"/>
          </p:cNvSpPr>
          <p:nvPr/>
        </p:nvSpPr>
        <p:spPr bwMode="auto">
          <a:xfrm>
            <a:off x="6693042" y="4120039"/>
            <a:ext cx="759278"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71,800,00</a:t>
            </a:r>
          </a:p>
        </p:txBody>
      </p:sp>
      <p:sp>
        <p:nvSpPr>
          <p:cNvPr id="31" name="Rectangle 13" descr="FD1DDF730CE4456e89755B07FE1653D0# #Rectangle 13"/>
          <p:cNvSpPr>
            <a:spLocks noChangeArrowheads="1"/>
          </p:cNvSpPr>
          <p:nvPr/>
        </p:nvSpPr>
        <p:spPr bwMode="auto">
          <a:xfrm>
            <a:off x="7108684" y="4331300"/>
            <a:ext cx="1135724"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105,340,00</a:t>
            </a:r>
          </a:p>
        </p:txBody>
      </p:sp>
      <p:sp>
        <p:nvSpPr>
          <p:cNvPr id="32" name="Rectangle 13" descr="FD1DDF730CE4456e89755B07FE1653D0# #Rectangle 13"/>
          <p:cNvSpPr>
            <a:spLocks noChangeArrowheads="1"/>
          </p:cNvSpPr>
          <p:nvPr/>
        </p:nvSpPr>
        <p:spPr bwMode="auto">
          <a:xfrm>
            <a:off x="6750514" y="4547324"/>
            <a:ext cx="759278"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82,510,00</a:t>
            </a:r>
          </a:p>
        </p:txBody>
      </p:sp>
      <p:sp>
        <p:nvSpPr>
          <p:cNvPr id="33" name="Rectangle 13" descr="FD1DDF730CE4456e89755B07FE1653D0# #Rectangle 13"/>
          <p:cNvSpPr>
            <a:spLocks noChangeArrowheads="1"/>
          </p:cNvSpPr>
          <p:nvPr/>
        </p:nvSpPr>
        <p:spPr bwMode="auto">
          <a:xfrm>
            <a:off x="7560332" y="4763348"/>
            <a:ext cx="1014826"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120,1810,00</a:t>
            </a:r>
          </a:p>
        </p:txBody>
      </p:sp>
      <p:sp>
        <p:nvSpPr>
          <p:cNvPr id="34" name="Freeform 7"/>
          <p:cNvSpPr>
            <a:spLocks noEditPoints="1"/>
          </p:cNvSpPr>
          <p:nvPr/>
        </p:nvSpPr>
        <p:spPr bwMode="auto">
          <a:xfrm>
            <a:off x="4885672" y="1256170"/>
            <a:ext cx="2201758" cy="2201758"/>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solidFill>
            <a:sysClr val="window" lastClr="FFFFFF">
              <a:lumMod val="50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2087724" y="1256170"/>
            <a:ext cx="2201758" cy="2201758"/>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solidFill>
            <a:sysClr val="window" lastClr="FFFFFF">
              <a:lumMod val="65000"/>
            </a:sys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36" name="组合 35"/>
          <p:cNvGrpSpPr/>
          <p:nvPr/>
        </p:nvGrpSpPr>
        <p:grpSpPr>
          <a:xfrm>
            <a:off x="2296542" y="1468563"/>
            <a:ext cx="1777526" cy="1777526"/>
            <a:chOff x="2503032" y="1393915"/>
            <a:chExt cx="1777526" cy="1777526"/>
          </a:xfrm>
        </p:grpSpPr>
        <p:sp>
          <p:nvSpPr>
            <p:cNvPr id="37" name="椭圆 36"/>
            <p:cNvSpPr/>
            <p:nvPr/>
          </p:nvSpPr>
          <p:spPr>
            <a:xfrm>
              <a:off x="2503032" y="1393915"/>
              <a:ext cx="1777526" cy="1777526"/>
            </a:xfrm>
            <a:prstGeom prst="ellipse">
              <a:avLst/>
            </a:prstGeom>
            <a:solidFill>
              <a:srgbClr val="C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8" name="TextBox 37"/>
            <p:cNvSpPr txBox="1"/>
            <p:nvPr/>
          </p:nvSpPr>
          <p:spPr>
            <a:xfrm flipH="1">
              <a:off x="2680028" y="2058826"/>
              <a:ext cx="1423535"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341,120,00</a:t>
              </a:r>
            </a:p>
          </p:txBody>
        </p:sp>
        <p:sp>
          <p:nvSpPr>
            <p:cNvPr id="39" name="TextBox 38"/>
            <p:cNvSpPr txBox="1"/>
            <p:nvPr/>
          </p:nvSpPr>
          <p:spPr>
            <a:xfrm flipH="1">
              <a:off x="2889094" y="1644781"/>
              <a:ext cx="100540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总销售额</a:t>
              </a:r>
            </a:p>
          </p:txBody>
        </p:sp>
      </p:grpSp>
      <p:grpSp>
        <p:nvGrpSpPr>
          <p:cNvPr id="40" name="组合 39"/>
          <p:cNvGrpSpPr/>
          <p:nvPr/>
        </p:nvGrpSpPr>
        <p:grpSpPr>
          <a:xfrm>
            <a:off x="5097786" y="1468563"/>
            <a:ext cx="1777526" cy="1777526"/>
            <a:chOff x="4863439" y="1393915"/>
            <a:chExt cx="1777526" cy="1777526"/>
          </a:xfrm>
          <a:solidFill>
            <a:srgbClr val="FFFFFF">
              <a:lumMod val="90000"/>
              <a:lumOff val="10000"/>
            </a:srgbClr>
          </a:solidFill>
        </p:grpSpPr>
        <p:sp>
          <p:nvSpPr>
            <p:cNvPr id="41" name="椭圆 40"/>
            <p:cNvSpPr/>
            <p:nvPr/>
          </p:nvSpPr>
          <p:spPr>
            <a:xfrm>
              <a:off x="4863439" y="1393915"/>
              <a:ext cx="1777526" cy="1777526"/>
            </a:xfrm>
            <a:prstGeom prst="ellipse">
              <a:avLst/>
            </a:prstGeom>
            <a:solidFill>
              <a:srgbClr val="C00000"/>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TextBox 41"/>
            <p:cNvSpPr txBox="1"/>
            <p:nvPr/>
          </p:nvSpPr>
          <p:spPr>
            <a:xfrm flipH="1">
              <a:off x="5040435" y="2105144"/>
              <a:ext cx="1423535"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120,1810,00</a:t>
              </a:r>
            </a:p>
          </p:txBody>
        </p:sp>
        <p:sp>
          <p:nvSpPr>
            <p:cNvPr id="43" name="TextBox 42"/>
            <p:cNvSpPr txBox="1"/>
            <p:nvPr/>
          </p:nvSpPr>
          <p:spPr>
            <a:xfrm flipH="1">
              <a:off x="5352093" y="1644781"/>
              <a:ext cx="80021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利润额</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000"/>
                                        <p:tgtEl>
                                          <p:spTgt spid="35"/>
                                        </p:tgtEl>
                                      </p:cBhvr>
                                    </p:animEffect>
                                  </p:childTnLst>
                                </p:cTn>
                              </p:par>
                              <p:par>
                                <p:cTn id="24" presetID="8" presetClass="emph" presetSubtype="0" fill="hold" grpId="1" nodeType="withEffect">
                                  <p:stCondLst>
                                    <p:cond delay="0"/>
                                  </p:stCondLst>
                                  <p:childTnLst>
                                    <p:animRot by="21600000">
                                      <p:cBhvr>
                                        <p:cTn id="25" dur="2000" fill="hold"/>
                                        <p:tgtEl>
                                          <p:spTgt spid="35"/>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2000"/>
                                        <p:tgtEl>
                                          <p:spTgt spid="34"/>
                                        </p:tgtEl>
                                      </p:cBhvr>
                                    </p:animEffect>
                                  </p:childTnLst>
                                </p:cTn>
                              </p:par>
                              <p:par>
                                <p:cTn id="29" presetID="8" presetClass="emph" presetSubtype="0" fill="hold" grpId="1" nodeType="withEffect">
                                  <p:stCondLst>
                                    <p:cond delay="0"/>
                                  </p:stCondLst>
                                  <p:childTnLst>
                                    <p:animRot by="21600000">
                                      <p:cBhvr>
                                        <p:cTn id="30" dur="2000" fill="hold"/>
                                        <p:tgtEl>
                                          <p:spTgt spid="34"/>
                                        </p:tgtEl>
                                        <p:attrNameLst>
                                          <p:attrName>r</p:attrName>
                                        </p:attrNameLst>
                                      </p:cBhvr>
                                    </p:animRot>
                                  </p:childTnLst>
                                </p:cTn>
                              </p:par>
                            </p:childTnLst>
                          </p:cTn>
                        </p:par>
                        <p:par>
                          <p:cTn id="31" fill="hold">
                            <p:stCondLst>
                              <p:cond delay="3500"/>
                            </p:stCondLst>
                            <p:childTnLst>
                              <p:par>
                                <p:cTn id="32" presetID="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1+#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Effect transition="in" filter="fade">
                                      <p:cBhvr>
                                        <p:cTn id="45" dur="1000"/>
                                        <p:tgtEl>
                                          <p:spTgt spid="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fltVal val="0"/>
                                          </p:val>
                                        </p:tav>
                                        <p:tav tm="100000">
                                          <p:val>
                                            <p:strVal val="#ppt_w"/>
                                          </p:val>
                                        </p:tav>
                                      </p:tavLst>
                                    </p:anim>
                                    <p:anim calcmode="lin" valueType="num">
                                      <p:cBhvr>
                                        <p:cTn id="56" dur="1000" fill="hold"/>
                                        <p:tgtEl>
                                          <p:spTgt spid="6"/>
                                        </p:tgtEl>
                                        <p:attrNameLst>
                                          <p:attrName>ppt_h</p:attrName>
                                        </p:attrNameLst>
                                      </p:cBhvr>
                                      <p:tavLst>
                                        <p:tav tm="0">
                                          <p:val>
                                            <p:fltVal val="0"/>
                                          </p:val>
                                        </p:tav>
                                        <p:tav tm="100000">
                                          <p:val>
                                            <p:strVal val="#ppt_h"/>
                                          </p:val>
                                        </p:tav>
                                      </p:tavLst>
                                    </p:anim>
                                    <p:animEffect transition="in" filter="fade">
                                      <p:cBhvr>
                                        <p:cTn id="57" dur="1000"/>
                                        <p:tgtEl>
                                          <p:spTgt spid="6"/>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right)">
                                      <p:cBhvr>
                                        <p:cTn id="60" dur="500"/>
                                        <p:tgtEl>
                                          <p:spTgt spid="1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1000" fill="hold"/>
                                        <p:tgtEl>
                                          <p:spTgt spid="7"/>
                                        </p:tgtEl>
                                        <p:attrNameLst>
                                          <p:attrName>ppt_w</p:attrName>
                                        </p:attrNameLst>
                                      </p:cBhvr>
                                      <p:tavLst>
                                        <p:tav tm="0">
                                          <p:val>
                                            <p:fltVal val="0"/>
                                          </p:val>
                                        </p:tav>
                                        <p:tav tm="100000">
                                          <p:val>
                                            <p:strVal val="#ppt_w"/>
                                          </p:val>
                                        </p:tav>
                                      </p:tavLst>
                                    </p:anim>
                                    <p:anim calcmode="lin" valueType="num">
                                      <p:cBhvr>
                                        <p:cTn id="68" dur="1000" fill="hold"/>
                                        <p:tgtEl>
                                          <p:spTgt spid="7"/>
                                        </p:tgtEl>
                                        <p:attrNameLst>
                                          <p:attrName>ppt_h</p:attrName>
                                        </p:attrNameLst>
                                      </p:cBhvr>
                                      <p:tavLst>
                                        <p:tav tm="0">
                                          <p:val>
                                            <p:fltVal val="0"/>
                                          </p:val>
                                        </p:tav>
                                        <p:tav tm="100000">
                                          <p:val>
                                            <p:strVal val="#ppt_h"/>
                                          </p:val>
                                        </p:tav>
                                      </p:tavLst>
                                    </p:anim>
                                    <p:animEffect transition="in" filter="fade">
                                      <p:cBhvr>
                                        <p:cTn id="69" dur="1000"/>
                                        <p:tgtEl>
                                          <p:spTgt spid="7"/>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right)">
                                      <p:cBhvr>
                                        <p:cTn id="72" dur="500"/>
                                        <p:tgtEl>
                                          <p:spTgt spid="1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1000" fill="hold"/>
                                        <p:tgtEl>
                                          <p:spTgt spid="8"/>
                                        </p:tgtEl>
                                        <p:attrNameLst>
                                          <p:attrName>ppt_w</p:attrName>
                                        </p:attrNameLst>
                                      </p:cBhvr>
                                      <p:tavLst>
                                        <p:tav tm="0">
                                          <p:val>
                                            <p:fltVal val="0"/>
                                          </p:val>
                                        </p:tav>
                                        <p:tav tm="100000">
                                          <p:val>
                                            <p:strVal val="#ppt_w"/>
                                          </p:val>
                                        </p:tav>
                                      </p:tavLst>
                                    </p:anim>
                                    <p:anim calcmode="lin" valueType="num">
                                      <p:cBhvr>
                                        <p:cTn id="80" dur="1000" fill="hold"/>
                                        <p:tgtEl>
                                          <p:spTgt spid="8"/>
                                        </p:tgtEl>
                                        <p:attrNameLst>
                                          <p:attrName>ppt_h</p:attrName>
                                        </p:attrNameLst>
                                      </p:cBhvr>
                                      <p:tavLst>
                                        <p:tav tm="0">
                                          <p:val>
                                            <p:fltVal val="0"/>
                                          </p:val>
                                        </p:tav>
                                        <p:tav tm="100000">
                                          <p:val>
                                            <p:strVal val="#ppt_h"/>
                                          </p:val>
                                        </p:tav>
                                      </p:tavLst>
                                    </p:anim>
                                    <p:animEffect transition="in" filter="fade">
                                      <p:cBhvr>
                                        <p:cTn id="81" dur="1000"/>
                                        <p:tgtEl>
                                          <p:spTgt spid="8"/>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right)">
                                      <p:cBhvr>
                                        <p:cTn id="84" dur="500"/>
                                        <p:tgtEl>
                                          <p:spTgt spid="1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Effect transition="in" filter="fade">
                                      <p:cBhvr>
                                        <p:cTn id="93" dur="1000"/>
                                        <p:tgtEl>
                                          <p:spTgt spid="9"/>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right)">
                                      <p:cBhvr>
                                        <p:cTn id="96" dur="500"/>
                                        <p:tgtEl>
                                          <p:spTgt spid="15"/>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left)">
                                      <p:cBhvr>
                                        <p:cTn id="99" dur="500"/>
                                        <p:tgtEl>
                                          <p:spTgt spid="20"/>
                                        </p:tgtEl>
                                      </p:cBhvr>
                                    </p:animEffect>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fltVal val="0"/>
                                          </p:val>
                                        </p:tav>
                                        <p:tav tm="100000">
                                          <p:val>
                                            <p:strVal val="#ppt_h"/>
                                          </p:val>
                                        </p:tav>
                                      </p:tavLst>
                                    </p:anim>
                                    <p:animEffect transition="in" filter="fade">
                                      <p:cBhvr>
                                        <p:cTn id="105" dur="500"/>
                                        <p:tgtEl>
                                          <p:spTgt spid="21"/>
                                        </p:tgtEl>
                                      </p:cBhvr>
                                    </p:animEffect>
                                  </p:childTnLst>
                                </p:cTn>
                              </p:par>
                            </p:childTnLst>
                          </p:cTn>
                        </p:par>
                        <p:par>
                          <p:cTn id="106" fill="hold">
                            <p:stCondLst>
                              <p:cond delay="9500"/>
                            </p:stCondLst>
                            <p:childTnLst>
                              <p:par>
                                <p:cTn id="107" presetID="2" presetClass="entr" presetSubtype="8"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100" fill="hold"/>
                                        <p:tgtEl>
                                          <p:spTgt spid="24"/>
                                        </p:tgtEl>
                                        <p:attrNameLst>
                                          <p:attrName>ppt_x</p:attrName>
                                        </p:attrNameLst>
                                      </p:cBhvr>
                                      <p:tavLst>
                                        <p:tav tm="0">
                                          <p:val>
                                            <p:strVal val="0-#ppt_w/2"/>
                                          </p:val>
                                        </p:tav>
                                        <p:tav tm="100000">
                                          <p:val>
                                            <p:strVal val="#ppt_x"/>
                                          </p:val>
                                        </p:tav>
                                      </p:tavLst>
                                    </p:anim>
                                    <p:anim calcmode="lin" valueType="num">
                                      <p:cBhvr additive="base">
                                        <p:cTn id="110" dur="100" fill="hold"/>
                                        <p:tgtEl>
                                          <p:spTgt spid="24"/>
                                        </p:tgtEl>
                                        <p:attrNameLst>
                                          <p:attrName>ppt_y</p:attrName>
                                        </p:attrNameLst>
                                      </p:cBhvr>
                                      <p:tavLst>
                                        <p:tav tm="0">
                                          <p:val>
                                            <p:strVal val="#ppt_y"/>
                                          </p:val>
                                        </p:tav>
                                        <p:tav tm="100000">
                                          <p:val>
                                            <p:strVal val="#ppt_y"/>
                                          </p:val>
                                        </p:tav>
                                      </p:tavLst>
                                    </p:anim>
                                  </p:childTnLst>
                                </p:cTn>
                              </p:par>
                            </p:childTnLst>
                          </p:cTn>
                        </p:par>
                        <p:par>
                          <p:cTn id="111" fill="hold">
                            <p:stCondLst>
                              <p:cond delay="10000"/>
                            </p:stCondLst>
                            <p:childTnLst>
                              <p:par>
                                <p:cTn id="112" presetID="2" presetClass="entr" presetSubtype="8"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additive="base">
                                        <p:cTn id="114" dur="100" fill="hold"/>
                                        <p:tgtEl>
                                          <p:spTgt spid="25"/>
                                        </p:tgtEl>
                                        <p:attrNameLst>
                                          <p:attrName>ppt_x</p:attrName>
                                        </p:attrNameLst>
                                      </p:cBhvr>
                                      <p:tavLst>
                                        <p:tav tm="0">
                                          <p:val>
                                            <p:strVal val="0-#ppt_w/2"/>
                                          </p:val>
                                        </p:tav>
                                        <p:tav tm="100000">
                                          <p:val>
                                            <p:strVal val="#ppt_x"/>
                                          </p:val>
                                        </p:tav>
                                      </p:tavLst>
                                    </p:anim>
                                    <p:anim calcmode="lin" valueType="num">
                                      <p:cBhvr additive="base">
                                        <p:cTn id="115" dur="100" fill="hold"/>
                                        <p:tgtEl>
                                          <p:spTgt spid="25"/>
                                        </p:tgtEl>
                                        <p:attrNameLst>
                                          <p:attrName>ppt_y</p:attrName>
                                        </p:attrNameLst>
                                      </p:cBhvr>
                                      <p:tavLst>
                                        <p:tav tm="0">
                                          <p:val>
                                            <p:strVal val="#ppt_y"/>
                                          </p:val>
                                        </p:tav>
                                        <p:tav tm="100000">
                                          <p:val>
                                            <p:strVal val="#ppt_y"/>
                                          </p:val>
                                        </p:tav>
                                      </p:tavLst>
                                    </p:anim>
                                  </p:childTnLst>
                                </p:cTn>
                              </p:par>
                            </p:childTnLst>
                          </p:cTn>
                        </p:par>
                        <p:par>
                          <p:cTn id="116" fill="hold">
                            <p:stCondLst>
                              <p:cond delay="10500"/>
                            </p:stCondLst>
                            <p:childTnLst>
                              <p:par>
                                <p:cTn id="117" presetID="2" presetClass="entr" presetSubtype="8"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additive="base">
                                        <p:cTn id="119" dur="100" fill="hold"/>
                                        <p:tgtEl>
                                          <p:spTgt spid="26"/>
                                        </p:tgtEl>
                                        <p:attrNameLst>
                                          <p:attrName>ppt_x</p:attrName>
                                        </p:attrNameLst>
                                      </p:cBhvr>
                                      <p:tavLst>
                                        <p:tav tm="0">
                                          <p:val>
                                            <p:strVal val="0-#ppt_w/2"/>
                                          </p:val>
                                        </p:tav>
                                        <p:tav tm="100000">
                                          <p:val>
                                            <p:strVal val="#ppt_x"/>
                                          </p:val>
                                        </p:tav>
                                      </p:tavLst>
                                    </p:anim>
                                    <p:anim calcmode="lin" valueType="num">
                                      <p:cBhvr additive="base">
                                        <p:cTn id="120" dur="100" fill="hold"/>
                                        <p:tgtEl>
                                          <p:spTgt spid="26"/>
                                        </p:tgtEl>
                                        <p:attrNameLst>
                                          <p:attrName>ppt_y</p:attrName>
                                        </p:attrNameLst>
                                      </p:cBhvr>
                                      <p:tavLst>
                                        <p:tav tm="0">
                                          <p:val>
                                            <p:strVal val="#ppt_y"/>
                                          </p:val>
                                        </p:tav>
                                        <p:tav tm="100000">
                                          <p:val>
                                            <p:strVal val="#ppt_y"/>
                                          </p:val>
                                        </p:tav>
                                      </p:tavLst>
                                    </p:anim>
                                  </p:childTnLst>
                                </p:cTn>
                              </p:par>
                            </p:childTnLst>
                          </p:cTn>
                        </p:par>
                        <p:par>
                          <p:cTn id="121" fill="hold">
                            <p:stCondLst>
                              <p:cond delay="11000"/>
                            </p:stCondLst>
                            <p:childTnLst>
                              <p:par>
                                <p:cTn id="122" presetID="2" presetClass="entr" presetSubtype="8" fill="hold" grpId="0" nodeType="after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additive="base">
                                        <p:cTn id="124" dur="100" fill="hold"/>
                                        <p:tgtEl>
                                          <p:spTgt spid="27"/>
                                        </p:tgtEl>
                                        <p:attrNameLst>
                                          <p:attrName>ppt_x</p:attrName>
                                        </p:attrNameLst>
                                      </p:cBhvr>
                                      <p:tavLst>
                                        <p:tav tm="0">
                                          <p:val>
                                            <p:strVal val="0-#ppt_w/2"/>
                                          </p:val>
                                        </p:tav>
                                        <p:tav tm="100000">
                                          <p:val>
                                            <p:strVal val="#ppt_x"/>
                                          </p:val>
                                        </p:tav>
                                      </p:tavLst>
                                    </p:anim>
                                    <p:anim calcmode="lin" valueType="num">
                                      <p:cBhvr additive="base">
                                        <p:cTn id="125" dur="100" fill="hold"/>
                                        <p:tgtEl>
                                          <p:spTgt spid="27"/>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2" presetClass="entr" presetSubtype="8" fill="hold" grpId="0" nodeType="after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additive="base">
                                        <p:cTn id="129" dur="100" fill="hold"/>
                                        <p:tgtEl>
                                          <p:spTgt spid="28"/>
                                        </p:tgtEl>
                                        <p:attrNameLst>
                                          <p:attrName>ppt_x</p:attrName>
                                        </p:attrNameLst>
                                      </p:cBhvr>
                                      <p:tavLst>
                                        <p:tav tm="0">
                                          <p:val>
                                            <p:strVal val="0-#ppt_w/2"/>
                                          </p:val>
                                        </p:tav>
                                        <p:tav tm="100000">
                                          <p:val>
                                            <p:strVal val="#ppt_x"/>
                                          </p:val>
                                        </p:tav>
                                      </p:tavLst>
                                    </p:anim>
                                    <p:anim calcmode="lin" valueType="num">
                                      <p:cBhvr additive="base">
                                        <p:cTn id="130" dur="100" fill="hold"/>
                                        <p:tgtEl>
                                          <p:spTgt spid="28"/>
                                        </p:tgtEl>
                                        <p:attrNameLst>
                                          <p:attrName>ppt_y</p:attrName>
                                        </p:attrNameLst>
                                      </p:cBhvr>
                                      <p:tavLst>
                                        <p:tav tm="0">
                                          <p:val>
                                            <p:strVal val="#ppt_y"/>
                                          </p:val>
                                        </p:tav>
                                        <p:tav tm="100000">
                                          <p:val>
                                            <p:strVal val="#ppt_y"/>
                                          </p:val>
                                        </p:tav>
                                      </p:tavLst>
                                    </p:anim>
                                  </p:childTnLst>
                                </p:cTn>
                              </p:par>
                            </p:childTnLst>
                          </p:cTn>
                        </p:par>
                        <p:par>
                          <p:cTn id="131" fill="hold">
                            <p:stCondLst>
                              <p:cond delay="12000"/>
                            </p:stCondLst>
                            <p:childTnLst>
                              <p:par>
                                <p:cTn id="132" presetID="2" presetClass="entr" presetSubtype="2" fill="hold" grpId="0" nodeType="afterEffect">
                                  <p:stCondLst>
                                    <p:cond delay="0"/>
                                  </p:stCondLst>
                                  <p:childTnLst>
                                    <p:set>
                                      <p:cBhvr>
                                        <p:cTn id="133" dur="1" fill="hold">
                                          <p:stCondLst>
                                            <p:cond delay="0"/>
                                          </p:stCondLst>
                                        </p:cTn>
                                        <p:tgtEl>
                                          <p:spTgt spid="29"/>
                                        </p:tgtEl>
                                        <p:attrNameLst>
                                          <p:attrName>style.visibility</p:attrName>
                                        </p:attrNameLst>
                                      </p:cBhvr>
                                      <p:to>
                                        <p:strVal val="visible"/>
                                      </p:to>
                                    </p:set>
                                    <p:anim calcmode="lin" valueType="num">
                                      <p:cBhvr additive="base">
                                        <p:cTn id="134" dur="100" fill="hold"/>
                                        <p:tgtEl>
                                          <p:spTgt spid="29"/>
                                        </p:tgtEl>
                                        <p:attrNameLst>
                                          <p:attrName>ppt_x</p:attrName>
                                        </p:attrNameLst>
                                      </p:cBhvr>
                                      <p:tavLst>
                                        <p:tav tm="0">
                                          <p:val>
                                            <p:strVal val="1+#ppt_w/2"/>
                                          </p:val>
                                        </p:tav>
                                        <p:tav tm="100000">
                                          <p:val>
                                            <p:strVal val="#ppt_x"/>
                                          </p:val>
                                        </p:tav>
                                      </p:tavLst>
                                    </p:anim>
                                    <p:anim calcmode="lin" valueType="num">
                                      <p:cBhvr additive="base">
                                        <p:cTn id="135" dur="100" fill="hold"/>
                                        <p:tgtEl>
                                          <p:spTgt spid="29"/>
                                        </p:tgtEl>
                                        <p:attrNameLst>
                                          <p:attrName>ppt_y</p:attrName>
                                        </p:attrNameLst>
                                      </p:cBhvr>
                                      <p:tavLst>
                                        <p:tav tm="0">
                                          <p:val>
                                            <p:strVal val="#ppt_y"/>
                                          </p:val>
                                        </p:tav>
                                        <p:tav tm="100000">
                                          <p:val>
                                            <p:strVal val="#ppt_y"/>
                                          </p:val>
                                        </p:tav>
                                      </p:tavLst>
                                    </p:anim>
                                  </p:childTnLst>
                                </p:cTn>
                              </p:par>
                            </p:childTnLst>
                          </p:cTn>
                        </p:par>
                        <p:par>
                          <p:cTn id="136" fill="hold">
                            <p:stCondLst>
                              <p:cond delay="12500"/>
                            </p:stCondLst>
                            <p:childTnLst>
                              <p:par>
                                <p:cTn id="137" presetID="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 calcmode="lin" valueType="num">
                                      <p:cBhvr additive="base">
                                        <p:cTn id="139" dur="100" fill="hold"/>
                                        <p:tgtEl>
                                          <p:spTgt spid="30"/>
                                        </p:tgtEl>
                                        <p:attrNameLst>
                                          <p:attrName>ppt_x</p:attrName>
                                        </p:attrNameLst>
                                      </p:cBhvr>
                                      <p:tavLst>
                                        <p:tav tm="0">
                                          <p:val>
                                            <p:strVal val="1+#ppt_w/2"/>
                                          </p:val>
                                        </p:tav>
                                        <p:tav tm="100000">
                                          <p:val>
                                            <p:strVal val="#ppt_x"/>
                                          </p:val>
                                        </p:tav>
                                      </p:tavLst>
                                    </p:anim>
                                    <p:anim calcmode="lin" valueType="num">
                                      <p:cBhvr additive="base">
                                        <p:cTn id="140" dur="100" fill="hold"/>
                                        <p:tgtEl>
                                          <p:spTgt spid="30"/>
                                        </p:tgtEl>
                                        <p:attrNameLst>
                                          <p:attrName>ppt_y</p:attrName>
                                        </p:attrNameLst>
                                      </p:cBhvr>
                                      <p:tavLst>
                                        <p:tav tm="0">
                                          <p:val>
                                            <p:strVal val="#ppt_y"/>
                                          </p:val>
                                        </p:tav>
                                        <p:tav tm="100000">
                                          <p:val>
                                            <p:strVal val="#ppt_y"/>
                                          </p:val>
                                        </p:tav>
                                      </p:tavLst>
                                    </p:anim>
                                  </p:childTnLst>
                                </p:cTn>
                              </p:par>
                            </p:childTnLst>
                          </p:cTn>
                        </p:par>
                        <p:par>
                          <p:cTn id="141" fill="hold">
                            <p:stCondLst>
                              <p:cond delay="13000"/>
                            </p:stCondLst>
                            <p:childTnLst>
                              <p:par>
                                <p:cTn id="142" presetID="2" presetClass="entr" presetSubtype="2" fill="hold" grpId="0" nodeType="afterEffect">
                                  <p:stCondLst>
                                    <p:cond delay="0"/>
                                  </p:stCondLst>
                                  <p:childTnLst>
                                    <p:set>
                                      <p:cBhvr>
                                        <p:cTn id="143" dur="1" fill="hold">
                                          <p:stCondLst>
                                            <p:cond delay="0"/>
                                          </p:stCondLst>
                                        </p:cTn>
                                        <p:tgtEl>
                                          <p:spTgt spid="31"/>
                                        </p:tgtEl>
                                        <p:attrNameLst>
                                          <p:attrName>style.visibility</p:attrName>
                                        </p:attrNameLst>
                                      </p:cBhvr>
                                      <p:to>
                                        <p:strVal val="visible"/>
                                      </p:to>
                                    </p:set>
                                    <p:anim calcmode="lin" valueType="num">
                                      <p:cBhvr additive="base">
                                        <p:cTn id="144" dur="100" fill="hold"/>
                                        <p:tgtEl>
                                          <p:spTgt spid="31"/>
                                        </p:tgtEl>
                                        <p:attrNameLst>
                                          <p:attrName>ppt_x</p:attrName>
                                        </p:attrNameLst>
                                      </p:cBhvr>
                                      <p:tavLst>
                                        <p:tav tm="0">
                                          <p:val>
                                            <p:strVal val="1+#ppt_w/2"/>
                                          </p:val>
                                        </p:tav>
                                        <p:tav tm="100000">
                                          <p:val>
                                            <p:strVal val="#ppt_x"/>
                                          </p:val>
                                        </p:tav>
                                      </p:tavLst>
                                    </p:anim>
                                    <p:anim calcmode="lin" valueType="num">
                                      <p:cBhvr additive="base">
                                        <p:cTn id="145" dur="100" fill="hold"/>
                                        <p:tgtEl>
                                          <p:spTgt spid="31"/>
                                        </p:tgtEl>
                                        <p:attrNameLst>
                                          <p:attrName>ppt_y</p:attrName>
                                        </p:attrNameLst>
                                      </p:cBhvr>
                                      <p:tavLst>
                                        <p:tav tm="0">
                                          <p:val>
                                            <p:strVal val="#ppt_y"/>
                                          </p:val>
                                        </p:tav>
                                        <p:tav tm="100000">
                                          <p:val>
                                            <p:strVal val="#ppt_y"/>
                                          </p:val>
                                        </p:tav>
                                      </p:tavLst>
                                    </p:anim>
                                  </p:childTnLst>
                                </p:cTn>
                              </p:par>
                            </p:childTnLst>
                          </p:cTn>
                        </p:par>
                        <p:par>
                          <p:cTn id="146" fill="hold">
                            <p:stCondLst>
                              <p:cond delay="13500"/>
                            </p:stCondLst>
                            <p:childTnLst>
                              <p:par>
                                <p:cTn id="147" presetID="2" presetClass="entr" presetSubtype="2" fill="hold" grpId="0" nodeType="afterEffect">
                                  <p:stCondLst>
                                    <p:cond delay="0"/>
                                  </p:stCondLst>
                                  <p:childTnLst>
                                    <p:set>
                                      <p:cBhvr>
                                        <p:cTn id="148" dur="1" fill="hold">
                                          <p:stCondLst>
                                            <p:cond delay="0"/>
                                          </p:stCondLst>
                                        </p:cTn>
                                        <p:tgtEl>
                                          <p:spTgt spid="32"/>
                                        </p:tgtEl>
                                        <p:attrNameLst>
                                          <p:attrName>style.visibility</p:attrName>
                                        </p:attrNameLst>
                                      </p:cBhvr>
                                      <p:to>
                                        <p:strVal val="visible"/>
                                      </p:to>
                                    </p:set>
                                    <p:anim calcmode="lin" valueType="num">
                                      <p:cBhvr additive="base">
                                        <p:cTn id="149" dur="100" fill="hold"/>
                                        <p:tgtEl>
                                          <p:spTgt spid="32"/>
                                        </p:tgtEl>
                                        <p:attrNameLst>
                                          <p:attrName>ppt_x</p:attrName>
                                        </p:attrNameLst>
                                      </p:cBhvr>
                                      <p:tavLst>
                                        <p:tav tm="0">
                                          <p:val>
                                            <p:strVal val="1+#ppt_w/2"/>
                                          </p:val>
                                        </p:tav>
                                        <p:tav tm="100000">
                                          <p:val>
                                            <p:strVal val="#ppt_x"/>
                                          </p:val>
                                        </p:tav>
                                      </p:tavLst>
                                    </p:anim>
                                    <p:anim calcmode="lin" valueType="num">
                                      <p:cBhvr additive="base">
                                        <p:cTn id="150" dur="100" fill="hold"/>
                                        <p:tgtEl>
                                          <p:spTgt spid="32"/>
                                        </p:tgtEl>
                                        <p:attrNameLst>
                                          <p:attrName>ppt_y</p:attrName>
                                        </p:attrNameLst>
                                      </p:cBhvr>
                                      <p:tavLst>
                                        <p:tav tm="0">
                                          <p:val>
                                            <p:strVal val="#ppt_y"/>
                                          </p:val>
                                        </p:tav>
                                        <p:tav tm="100000">
                                          <p:val>
                                            <p:strVal val="#ppt_y"/>
                                          </p:val>
                                        </p:tav>
                                      </p:tavLst>
                                    </p:anim>
                                  </p:childTnLst>
                                </p:cTn>
                              </p:par>
                            </p:childTnLst>
                          </p:cTn>
                        </p:par>
                        <p:par>
                          <p:cTn id="151" fill="hold">
                            <p:stCondLst>
                              <p:cond delay="14000"/>
                            </p:stCondLst>
                            <p:childTnLst>
                              <p:par>
                                <p:cTn id="152" presetID="2" presetClass="entr" presetSubtype="2" fill="hold" grpId="0" nodeType="afterEffect">
                                  <p:stCondLst>
                                    <p:cond delay="0"/>
                                  </p:stCondLst>
                                  <p:childTnLst>
                                    <p:set>
                                      <p:cBhvr>
                                        <p:cTn id="153" dur="1" fill="hold">
                                          <p:stCondLst>
                                            <p:cond delay="0"/>
                                          </p:stCondLst>
                                        </p:cTn>
                                        <p:tgtEl>
                                          <p:spTgt spid="33"/>
                                        </p:tgtEl>
                                        <p:attrNameLst>
                                          <p:attrName>style.visibility</p:attrName>
                                        </p:attrNameLst>
                                      </p:cBhvr>
                                      <p:to>
                                        <p:strVal val="visible"/>
                                      </p:to>
                                    </p:set>
                                    <p:anim calcmode="lin" valueType="num">
                                      <p:cBhvr additive="base">
                                        <p:cTn id="154" dur="100" fill="hold"/>
                                        <p:tgtEl>
                                          <p:spTgt spid="33"/>
                                        </p:tgtEl>
                                        <p:attrNameLst>
                                          <p:attrName>ppt_x</p:attrName>
                                        </p:attrNameLst>
                                      </p:cBhvr>
                                      <p:tavLst>
                                        <p:tav tm="0">
                                          <p:val>
                                            <p:strVal val="1+#ppt_w/2"/>
                                          </p:val>
                                        </p:tav>
                                        <p:tav tm="100000">
                                          <p:val>
                                            <p:strVal val="#ppt_x"/>
                                          </p:val>
                                        </p:tav>
                                      </p:tavLst>
                                    </p:anim>
                                    <p:anim calcmode="lin" valueType="num">
                                      <p:cBhvr additive="base">
                                        <p:cTn id="155" dur="1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4" grpId="0"/>
      <p:bldP spid="5" grpId="0"/>
      <p:bldP spid="6" grpId="0"/>
      <p:bldP spid="7" grpId="0"/>
      <p:bldP spid="8" grpId="0"/>
      <p:bldP spid="9" grpId="0"/>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4" grpId="0"/>
      <p:bldP spid="25" grpId="0"/>
      <p:bldP spid="26" grpId="0"/>
      <p:bldP spid="27" grpId="0"/>
      <p:bldP spid="28" grpId="0"/>
      <p:bldP spid="29" grpId="0"/>
      <p:bldP spid="30" grpId="0"/>
      <p:bldP spid="31" grpId="0"/>
      <p:bldP spid="32" grpId="0"/>
      <p:bldP spid="33" grpId="0"/>
      <p:bldP spid="34" grpId="0" animBg="1"/>
      <p:bldP spid="34" grpId="1" animBg="1"/>
      <p:bldP spid="35" grpId="0" animBg="1"/>
      <p:bldP spid="3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cxnSp>
        <p:nvCxnSpPr>
          <p:cNvPr id="3" name="直接连接符 2"/>
          <p:cNvCxnSpPr/>
          <p:nvPr/>
        </p:nvCxnSpPr>
        <p:spPr>
          <a:xfrm>
            <a:off x="0" y="456346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860276" y="4424690"/>
            <a:ext cx="235292" cy="235292"/>
          </a:xfrm>
          <a:prstGeom prst="ellipse">
            <a:avLst/>
          </a:prstGeom>
          <a:solidFill>
            <a:schemeClr val="bg1"/>
          </a:solidFill>
          <a:ln w="38100">
            <a:solidFill>
              <a:srgbClr val="C0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1290510" y="1491630"/>
            <a:ext cx="1333322" cy="2791051"/>
            <a:chOff x="1115616" y="1077584"/>
            <a:chExt cx="1224136" cy="2562492"/>
          </a:xfrm>
        </p:grpSpPr>
        <p:sp>
          <p:nvSpPr>
            <p:cNvPr id="6" name="任意多边形 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C00000"/>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圆角矩形 6"/>
            <p:cNvSpPr/>
            <p:nvPr/>
          </p:nvSpPr>
          <p:spPr>
            <a:xfrm>
              <a:off x="1259632" y="1216298"/>
              <a:ext cx="936104" cy="2088232"/>
            </a:xfrm>
            <a:prstGeom prst="roundRect">
              <a:avLst>
                <a:gd name="adj" fmla="val 14632"/>
              </a:avLst>
            </a:prstGeom>
            <a:solidFill>
              <a:schemeClr val="bg1">
                <a:lumMod val="95000"/>
              </a:schemeClr>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1257002" y="1851670"/>
              <a:ext cx="938733"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第一阶段</a:t>
              </a:r>
            </a:p>
          </p:txBody>
        </p:sp>
        <p:sp>
          <p:nvSpPr>
            <p:cNvPr id="9" name="文本框 16"/>
            <p:cNvSpPr txBox="1"/>
            <p:nvPr/>
          </p:nvSpPr>
          <p:spPr>
            <a:xfrm>
              <a:off x="1368152" y="1253361"/>
              <a:ext cx="683569" cy="536888"/>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0" name="文本框 17"/>
            <p:cNvSpPr txBox="1"/>
            <p:nvPr/>
          </p:nvSpPr>
          <p:spPr>
            <a:xfrm>
              <a:off x="1257000" y="2214035"/>
              <a:ext cx="938732" cy="1102034"/>
            </a:xfrm>
            <a:prstGeom prst="rect">
              <a:avLst/>
            </a:prstGeom>
            <a:solidFill>
              <a:schemeClr val="bg1">
                <a:lumMod val="95000"/>
              </a:schemeClr>
            </a:solid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p>
          </p:txBody>
        </p:sp>
      </p:grpSp>
      <p:sp>
        <p:nvSpPr>
          <p:cNvPr id="11" name="椭圆 10"/>
          <p:cNvSpPr/>
          <p:nvPr/>
        </p:nvSpPr>
        <p:spPr>
          <a:xfrm>
            <a:off x="3618827" y="4424690"/>
            <a:ext cx="235292" cy="235292"/>
          </a:xfrm>
          <a:prstGeom prst="ellipse">
            <a:avLst/>
          </a:prstGeom>
          <a:solidFill>
            <a:schemeClr val="bg1"/>
          </a:solidFill>
          <a:ln w="38100">
            <a:solidFill>
              <a:srgbClr val="C0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049063" y="1491630"/>
            <a:ext cx="1333322" cy="2791051"/>
            <a:chOff x="1115616" y="1077584"/>
            <a:chExt cx="1224136" cy="2562492"/>
          </a:xfrm>
        </p:grpSpPr>
        <p:sp>
          <p:nvSpPr>
            <p:cNvPr id="13" name="任意多边形 1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C00000"/>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1259632" y="1216298"/>
              <a:ext cx="936104" cy="2088232"/>
            </a:xfrm>
            <a:prstGeom prst="roundRect">
              <a:avLst>
                <a:gd name="adj" fmla="val 14632"/>
              </a:avLst>
            </a:prstGeom>
            <a:solidFill>
              <a:schemeClr val="bg1">
                <a:lumMod val="95000"/>
              </a:schemeClr>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257002" y="1851670"/>
              <a:ext cx="938733"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第二阶段</a:t>
              </a:r>
            </a:p>
          </p:txBody>
        </p:sp>
        <p:sp>
          <p:nvSpPr>
            <p:cNvPr id="17" name="文本框 24"/>
            <p:cNvSpPr txBox="1"/>
            <p:nvPr/>
          </p:nvSpPr>
          <p:spPr>
            <a:xfrm>
              <a:off x="1368152" y="1253361"/>
              <a:ext cx="683569" cy="536888"/>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8"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p>
          </p:txBody>
        </p:sp>
      </p:grpSp>
      <p:sp>
        <p:nvSpPr>
          <p:cNvPr id="19" name="椭圆 18"/>
          <p:cNvSpPr/>
          <p:nvPr/>
        </p:nvSpPr>
        <p:spPr>
          <a:xfrm>
            <a:off x="5377381" y="4424690"/>
            <a:ext cx="235292" cy="235292"/>
          </a:xfrm>
          <a:prstGeom prst="ellipse">
            <a:avLst/>
          </a:prstGeom>
          <a:solidFill>
            <a:schemeClr val="bg1"/>
          </a:solidFill>
          <a:ln w="38100">
            <a:solidFill>
              <a:srgbClr val="C0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807617" y="1491630"/>
            <a:ext cx="1333322" cy="2791051"/>
            <a:chOff x="1115616" y="1077584"/>
            <a:chExt cx="1224136" cy="2562492"/>
          </a:xfrm>
        </p:grpSpPr>
        <p:sp>
          <p:nvSpPr>
            <p:cNvPr id="21" name="任意多边形 20"/>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C00000"/>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259632" y="1216298"/>
              <a:ext cx="936104" cy="2088232"/>
            </a:xfrm>
            <a:prstGeom prst="roundRect">
              <a:avLst>
                <a:gd name="adj" fmla="val 14632"/>
              </a:avLst>
            </a:prstGeom>
            <a:solidFill>
              <a:schemeClr val="bg1">
                <a:lumMod val="95000"/>
              </a:schemeClr>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257002" y="1851670"/>
              <a:ext cx="938733"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第三阶段</a:t>
              </a:r>
            </a:p>
          </p:txBody>
        </p:sp>
        <p:sp>
          <p:nvSpPr>
            <p:cNvPr id="24" name="文本框 31"/>
            <p:cNvSpPr txBox="1"/>
            <p:nvPr/>
          </p:nvSpPr>
          <p:spPr>
            <a:xfrm>
              <a:off x="1368152" y="1253361"/>
              <a:ext cx="683569" cy="536888"/>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5"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p>
          </p:txBody>
        </p:sp>
      </p:grpSp>
      <p:sp>
        <p:nvSpPr>
          <p:cNvPr id="26" name="椭圆 25"/>
          <p:cNvSpPr/>
          <p:nvPr/>
        </p:nvSpPr>
        <p:spPr>
          <a:xfrm>
            <a:off x="7135936" y="4424690"/>
            <a:ext cx="235292" cy="235292"/>
          </a:xfrm>
          <a:prstGeom prst="ellipse">
            <a:avLst/>
          </a:prstGeom>
          <a:solidFill>
            <a:schemeClr val="bg1"/>
          </a:solidFill>
          <a:ln w="38100">
            <a:solidFill>
              <a:srgbClr val="C0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6566170" y="1491630"/>
            <a:ext cx="1333322" cy="2791051"/>
            <a:chOff x="1115616" y="1077584"/>
            <a:chExt cx="1224136" cy="2562492"/>
          </a:xfrm>
        </p:grpSpPr>
        <p:sp>
          <p:nvSpPr>
            <p:cNvPr id="28" name="任意多边形 27"/>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C00000"/>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1259632" y="1216298"/>
              <a:ext cx="936104" cy="2088232"/>
            </a:xfrm>
            <a:prstGeom prst="roundRect">
              <a:avLst>
                <a:gd name="adj" fmla="val 14632"/>
              </a:avLst>
            </a:prstGeom>
            <a:solidFill>
              <a:schemeClr val="bg1">
                <a:lumMod val="95000"/>
              </a:schemeClr>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1257002" y="1851670"/>
              <a:ext cx="938733"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第四阶段</a:t>
              </a:r>
            </a:p>
          </p:txBody>
        </p:sp>
        <p:sp>
          <p:nvSpPr>
            <p:cNvPr id="31" name="文本框 38"/>
            <p:cNvSpPr txBox="1"/>
            <p:nvPr/>
          </p:nvSpPr>
          <p:spPr>
            <a:xfrm>
              <a:off x="1368152" y="1253361"/>
              <a:ext cx="683569" cy="536888"/>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2"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3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6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6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9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anim calcmode="lin" valueType="num">
                                      <p:cBhvr>
                                        <p:cTn id="46" dur="500" fill="hold"/>
                                        <p:tgtEl>
                                          <p:spTgt spid="26"/>
                                        </p:tgtEl>
                                        <p:attrNameLst>
                                          <p:attrName>ppt_x</p:attrName>
                                        </p:attrNameLst>
                                      </p:cBhvr>
                                      <p:tavLst>
                                        <p:tav tm="0">
                                          <p:val>
                                            <p:strVal val="#ppt_x"/>
                                          </p:val>
                                        </p:tav>
                                        <p:tav tm="100000">
                                          <p:val>
                                            <p:strVal val="#ppt_x"/>
                                          </p:val>
                                        </p:tav>
                                      </p:tavLst>
                                    </p:anim>
                                    <p:anim calcmode="lin" valueType="num">
                                      <p:cBhvr>
                                        <p:cTn id="47" dur="500" fill="hold"/>
                                        <p:tgtEl>
                                          <p:spTgt spid="26"/>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9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anim calcmode="lin" valueType="num">
                                      <p:cBhvr>
                                        <p:cTn id="51" dur="500" fill="hold"/>
                                        <p:tgtEl>
                                          <p:spTgt spid="27"/>
                                        </p:tgtEl>
                                        <p:attrNameLst>
                                          <p:attrName>ppt_x</p:attrName>
                                        </p:attrNameLst>
                                      </p:cBhvr>
                                      <p:tavLst>
                                        <p:tav tm="0">
                                          <p:val>
                                            <p:strVal val="#ppt_x"/>
                                          </p:val>
                                        </p:tav>
                                        <p:tav tm="100000">
                                          <p:val>
                                            <p:strVal val="#ppt_x"/>
                                          </p:val>
                                        </p:tav>
                                      </p:tavLst>
                                    </p:anim>
                                    <p:anim calcmode="lin" valueType="num">
                                      <p:cBhvr>
                                        <p:cTn id="5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11" grpId="0" animBg="1"/>
      <p:bldP spid="19"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TextBox 2"/>
          <p:cNvSpPr txBox="1"/>
          <p:nvPr/>
        </p:nvSpPr>
        <p:spPr>
          <a:xfrm>
            <a:off x="755576" y="1419431"/>
            <a:ext cx="2246837" cy="484748"/>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700" b="1" i="0" u="none" strike="noStrike" kern="0" cap="none"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财务费用分析</a:t>
            </a:r>
            <a:endParaRPr kumimoji="0" lang="en-US" sz="2700" b="1" i="0" u="none" strike="noStrike" kern="0" cap="none"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 name="Rectangle 6"/>
          <p:cNvSpPr/>
          <p:nvPr/>
        </p:nvSpPr>
        <p:spPr>
          <a:xfrm>
            <a:off x="755576" y="2247145"/>
            <a:ext cx="2512497" cy="900246"/>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单击此处</a:t>
            </a:r>
            <a:endParaRPr kumimoji="0" lang="en-US" altLang="zh-CN"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添加副标题</a:t>
            </a:r>
            <a:endParaRPr kumimoji="0" lang="en-US" altLang="zh-CN"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或详细文本描述</a:t>
            </a:r>
          </a:p>
        </p:txBody>
      </p:sp>
      <p:sp>
        <p:nvSpPr>
          <p:cNvPr id="5" name="Rectangle 7"/>
          <p:cNvSpPr/>
          <p:nvPr/>
        </p:nvSpPr>
        <p:spPr>
          <a:xfrm>
            <a:off x="799362" y="3329719"/>
            <a:ext cx="2446993" cy="1423467"/>
          </a:xfrm>
          <a:prstGeom prst="rect">
            <a:avLst/>
          </a:prstGeom>
        </p:spPr>
        <p:txBody>
          <a:bodyPr wrap="square" lIns="68580" tIns="34290" rIns="68580" bIns="3429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200</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字以内，据统计每页幻灯片的最好控制在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5</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a:t>
            </a:r>
            <a:endPar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endPar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尽量将每页幻灯片的字数控制在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200</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字以内，据统计每页幻灯片的最好控制在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5</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a:t>
            </a:r>
          </a:p>
        </p:txBody>
      </p:sp>
      <p:graphicFrame>
        <p:nvGraphicFramePr>
          <p:cNvPr id="6" name="Chart 2"/>
          <p:cNvGraphicFramePr/>
          <p:nvPr/>
        </p:nvGraphicFramePr>
        <p:xfrm>
          <a:off x="3275804" y="1404048"/>
          <a:ext cx="5581651" cy="3486686"/>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组合 6"/>
          <p:cNvGrpSpPr/>
          <p:nvPr/>
        </p:nvGrpSpPr>
        <p:grpSpPr>
          <a:xfrm>
            <a:off x="3511701" y="4789190"/>
            <a:ext cx="5272767" cy="230832"/>
            <a:chOff x="3511701" y="4515966"/>
            <a:chExt cx="5272767" cy="230832"/>
          </a:xfrm>
        </p:grpSpPr>
        <p:sp>
          <p:nvSpPr>
            <p:cNvPr id="8" name="Rectangle 6"/>
            <p:cNvSpPr/>
            <p:nvPr/>
          </p:nvSpPr>
          <p:spPr>
            <a:xfrm>
              <a:off x="3511701"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p>
          </p:txBody>
        </p:sp>
        <p:sp>
          <p:nvSpPr>
            <p:cNvPr id="9" name="Rectangle 6"/>
            <p:cNvSpPr/>
            <p:nvPr/>
          </p:nvSpPr>
          <p:spPr>
            <a:xfrm>
              <a:off x="4103948"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p>
          </p:txBody>
        </p:sp>
        <p:sp>
          <p:nvSpPr>
            <p:cNvPr id="10" name="Rectangle 6"/>
            <p:cNvSpPr/>
            <p:nvPr/>
          </p:nvSpPr>
          <p:spPr>
            <a:xfrm>
              <a:off x="4683650"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p>
          </p:txBody>
        </p:sp>
        <p:sp>
          <p:nvSpPr>
            <p:cNvPr id="11" name="Rectangle 6"/>
            <p:cNvSpPr/>
            <p:nvPr/>
          </p:nvSpPr>
          <p:spPr>
            <a:xfrm>
              <a:off x="5275897"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p>
          </p:txBody>
        </p:sp>
        <p:sp>
          <p:nvSpPr>
            <p:cNvPr id="12" name="Rectangle 6"/>
            <p:cNvSpPr/>
            <p:nvPr/>
          </p:nvSpPr>
          <p:spPr>
            <a:xfrm>
              <a:off x="5871782"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p>
          </p:txBody>
        </p:sp>
        <p:sp>
          <p:nvSpPr>
            <p:cNvPr id="13" name="Rectangle 6"/>
            <p:cNvSpPr/>
            <p:nvPr/>
          </p:nvSpPr>
          <p:spPr>
            <a:xfrm>
              <a:off x="6464029"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p>
          </p:txBody>
        </p:sp>
        <p:sp>
          <p:nvSpPr>
            <p:cNvPr id="15" name="Rectangle 6"/>
            <p:cNvSpPr/>
            <p:nvPr/>
          </p:nvSpPr>
          <p:spPr>
            <a:xfrm>
              <a:off x="7040093"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p>
          </p:txBody>
        </p:sp>
        <p:sp>
          <p:nvSpPr>
            <p:cNvPr id="16" name="Rectangle 6"/>
            <p:cNvSpPr/>
            <p:nvPr/>
          </p:nvSpPr>
          <p:spPr>
            <a:xfrm>
              <a:off x="7652161"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p>
          </p:txBody>
        </p:sp>
        <p:sp>
          <p:nvSpPr>
            <p:cNvPr id="17" name="Rectangle 6"/>
            <p:cNvSpPr/>
            <p:nvPr/>
          </p:nvSpPr>
          <p:spPr>
            <a:xfrm>
              <a:off x="8228225"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0-#ppt_w/2"/>
                                          </p:val>
                                        </p:tav>
                                        <p:tav tm="100000">
                                          <p:val>
                                            <p:strVal val="#ppt_x"/>
                                          </p:val>
                                        </p:tav>
                                      </p:tavLst>
                                    </p:anim>
                                    <p:anim calcmode="lin" valueType="num">
                                      <p:cBhvr additive="base">
                                        <p:cTn id="17" dur="75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0-#ppt_w/2"/>
                                          </p:val>
                                        </p:tav>
                                        <p:tav tm="100000">
                                          <p:val>
                                            <p:strVal val="#ppt_x"/>
                                          </p:val>
                                        </p:tav>
                                      </p:tavLst>
                                    </p:anim>
                                    <p:anim calcmode="lin" valueType="num">
                                      <p:cBhvr additive="base">
                                        <p:cTn id="21"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30" dur="500"/>
                                        <p:tgtEl>
                                          <p:spTgt spid="6">
                                            <p:graphicEl>
                                              <a:chart seriesIdx="-3" categoryIdx="-3" bldStep="gridLegend"/>
                                            </p:graphicEl>
                                          </p:spTgt>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34" dur="500"/>
                                        <p:tgtEl>
                                          <p:spTgt spid="6">
                                            <p:graphicEl>
                                              <a:chart seriesIdx="-4" categoryIdx="0" bldStep="category"/>
                                            </p:graphicEl>
                                          </p:spTgt>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38" dur="500"/>
                                        <p:tgtEl>
                                          <p:spTgt spid="6">
                                            <p:graphicEl>
                                              <a:chart seriesIdx="-4" categoryIdx="1" bldStep="category"/>
                                            </p:graphicEl>
                                          </p:spTgt>
                                        </p:tgtEl>
                                      </p:cBhvr>
                                    </p:animEffect>
                                  </p:child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42" dur="500"/>
                                        <p:tgtEl>
                                          <p:spTgt spid="6">
                                            <p:graphicEl>
                                              <a:chart seriesIdx="-4" categoryIdx="2" bldStep="category"/>
                                            </p:graphicEl>
                                          </p:spTgt>
                                        </p:tgtEl>
                                      </p:cBhvr>
                                    </p:animEffect>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46" dur="500"/>
                                        <p:tgtEl>
                                          <p:spTgt spid="6">
                                            <p:graphicEl>
                                              <a:chart seriesIdx="-4" categoryIdx="3" bldStep="category"/>
                                            </p:graphicEl>
                                          </p:spTgt>
                                        </p:tgtEl>
                                      </p:cBhvr>
                                    </p:animEffect>
                                  </p:childTnLst>
                                </p:cTn>
                              </p:par>
                            </p:childTnLst>
                          </p:cTn>
                        </p:par>
                        <p:par>
                          <p:cTn id="47" fill="hold">
                            <p:stCondLst>
                              <p:cond delay="3000"/>
                            </p:stCondLst>
                            <p:childTnLst>
                              <p:par>
                                <p:cTn id="48" presetID="22" presetClass="entr" presetSubtype="4" fill="hold" grpId="0" nodeType="afterEffect">
                                  <p:stCondLst>
                                    <p:cond delay="0"/>
                                  </p:stCondLst>
                                  <p:childTnLst>
                                    <p:set>
                                      <p:cBhvr>
                                        <p:cTn id="49"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50" dur="500"/>
                                        <p:tgtEl>
                                          <p:spTgt spid="6">
                                            <p:graphicEl>
                                              <a:chart seriesIdx="-4" categoryIdx="4" bldStep="category"/>
                                            </p:graphicEl>
                                          </p:spTgt>
                                        </p:tgtEl>
                                      </p:cBhvr>
                                    </p:animEffect>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54" dur="500"/>
                                        <p:tgtEl>
                                          <p:spTgt spid="6">
                                            <p:graphicEl>
                                              <a:chart seriesIdx="-4" categoryIdx="5" bldStep="category"/>
                                            </p:graphicEl>
                                          </p:spTgt>
                                        </p:tgtEl>
                                      </p:cBhvr>
                                    </p:animEffect>
                                  </p:childTnLst>
                                </p:cTn>
                              </p:par>
                            </p:childTnLst>
                          </p:cTn>
                        </p:par>
                        <p:par>
                          <p:cTn id="55" fill="hold">
                            <p:stCondLst>
                              <p:cond delay="4000"/>
                            </p:stCondLst>
                            <p:childTnLst>
                              <p:par>
                                <p:cTn id="56" presetID="22" presetClass="entr" presetSubtype="4" fill="hold" grpId="0" nodeType="afterEffect">
                                  <p:stCondLst>
                                    <p:cond delay="0"/>
                                  </p:stCondLst>
                                  <p:childTnLst>
                                    <p:set>
                                      <p:cBhvr>
                                        <p:cTn id="57"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58" dur="500"/>
                                        <p:tgtEl>
                                          <p:spTgt spid="6">
                                            <p:graphicEl>
                                              <a:chart seriesIdx="-4" categoryIdx="6" bldStep="category"/>
                                            </p:graphicEl>
                                          </p:spTgt>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62" dur="500"/>
                                        <p:tgtEl>
                                          <p:spTgt spid="6">
                                            <p:graphicEl>
                                              <a:chart seriesIdx="-4" categoryIdx="7" bldStep="category"/>
                                            </p:graphicEl>
                                          </p:spTgt>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66" dur="500"/>
                                        <p:tgtEl>
                                          <p:spTgt spid="6">
                                            <p:graphicEl>
                                              <a:chart seriesIdx="-4" categoryIdx="8"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4" grpId="0"/>
      <p:bldP spid="5" grpId="0"/>
      <p:bldGraphic spid="6" grpId="0">
        <p:bldSub>
          <a:bldChart bld="category"/>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528"/>
            <a:ext cx="9144000" cy="5143500"/>
          </a:xfrm>
          <a:prstGeom prst="rect">
            <a:avLst/>
          </a:prstGeom>
        </p:spPr>
      </p:pic>
      <p:pic>
        <p:nvPicPr>
          <p:cNvPr id="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09023"/>
            <a:ext cx="6810254" cy="49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0" y="1491630"/>
            <a:ext cx="5469147" cy="2369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9"/>
          <p:cNvSpPr>
            <a:spLocks noChangeArrowheads="1"/>
          </p:cNvSpPr>
          <p:nvPr/>
        </p:nvSpPr>
        <p:spPr bwMode="auto">
          <a:xfrm>
            <a:off x="107504" y="2143808"/>
            <a:ext cx="1242868" cy="1243226"/>
          </a:xfrm>
          <a:prstGeom prst="ellipse">
            <a:avLst/>
          </a:prstGeom>
          <a:solidFill>
            <a:schemeClr val="bg1"/>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7" name="TextBox 6"/>
          <p:cNvSpPr txBox="1">
            <a:spLocks noChangeArrowheads="1"/>
          </p:cNvSpPr>
          <p:nvPr/>
        </p:nvSpPr>
        <p:spPr bwMode="auto">
          <a:xfrm>
            <a:off x="285576" y="2452595"/>
            <a:ext cx="886726"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chemeClr val="tx1">
                    <a:lumMod val="75000"/>
                    <a:lumOff val="25000"/>
                  </a:schemeClr>
                </a:solidFill>
                <a:latin typeface="微软雅黑" panose="020B0503020204020204" pitchFamily="34" charset="-122"/>
              </a:rPr>
              <a:t>04</a:t>
            </a:r>
          </a:p>
        </p:txBody>
      </p:sp>
      <p:sp>
        <p:nvSpPr>
          <p:cNvPr id="9" name="TextBox 19"/>
          <p:cNvSpPr txBox="1">
            <a:spLocks noChangeArrowheads="1"/>
          </p:cNvSpPr>
          <p:nvPr/>
        </p:nvSpPr>
        <p:spPr bwMode="auto">
          <a:xfrm>
            <a:off x="1475656" y="2380587"/>
            <a:ext cx="3849475"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b="1" dirty="0">
                <a:solidFill>
                  <a:schemeClr val="bg1"/>
                </a:solidFill>
                <a:latin typeface="微软雅黑" panose="020B0503020204020204" pitchFamily="34" charset="-122"/>
              </a:rPr>
              <a:t>重要问题综述建议</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500" decel="50000" fill="hold">
                                          <p:stCondLst>
                                            <p:cond delay="0"/>
                                          </p:stCondLst>
                                        </p:cTn>
                                        <p:tgtEl>
                                          <p:spTgt spid="6"/>
                                        </p:tgtEl>
                                        <p:attrNameLst>
                                          <p:attrName>ppt_x</p:attrName>
                                          <p:attrName>ppt_y</p:attrName>
                                        </p:attrNameLst>
                                      </p:cBhvr>
                                      <p:rCtr x="0" y="0"/>
                                    </p:animMotion>
                                    <p:animEffect transition="in" filter="fade">
                                      <p:cBhvr>
                                        <p:cTn id="14" dur="15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500" decel="50000" fill="hold">
                                          <p:stCondLst>
                                            <p:cond delay="0"/>
                                          </p:stCondLst>
                                        </p:cTn>
                                        <p:tgtEl>
                                          <p:spTgt spid="7"/>
                                        </p:tgtEl>
                                        <p:attrNameLst>
                                          <p:attrName>ppt_x</p:attrName>
                                          <p:attrName>ppt_y</p:attrName>
                                        </p:attrNameLst>
                                      </p:cBhvr>
                                      <p:rCtr x="0" y="0"/>
                                    </p:animMotion>
                                    <p:animEffect transition="in" filter="fade">
                                      <p:cBhvr>
                                        <p:cTn id="19" dur="1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autoUpdateAnimBg="0"/>
      <p:bldP spid="7" grpId="0" autoUpdateAnimBg="0"/>
      <p:bldP spid="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文本框 19"/>
          <p:cNvSpPr txBox="1">
            <a:spLocks noChangeArrowheads="1"/>
          </p:cNvSpPr>
          <p:nvPr/>
        </p:nvSpPr>
        <p:spPr bwMode="auto">
          <a:xfrm>
            <a:off x="1619572" y="3340903"/>
            <a:ext cx="1755371" cy="4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100" b="1" dirty="0">
                <a:solidFill>
                  <a:srgbClr val="C00000"/>
                </a:solidFill>
                <a:latin typeface="微软雅黑" panose="020B0503020204020204" pitchFamily="34" charset="-122"/>
              </a:rPr>
              <a:t>收入增长</a:t>
            </a:r>
            <a:endParaRPr lang="en-US" altLang="zh-CN" sz="1100" b="1" dirty="0">
              <a:solidFill>
                <a:srgbClr val="C00000"/>
              </a:solidFill>
              <a:latin typeface="微软雅黑" panose="020B0503020204020204" pitchFamily="34" charset="-122"/>
            </a:endParaRPr>
          </a:p>
          <a:p>
            <a:pPr algn="ctr" eaLnBrk="1" hangingPunct="1"/>
            <a:r>
              <a:rPr lang="zh-CN" altLang="en-US" sz="1100" b="1" dirty="0">
                <a:solidFill>
                  <a:srgbClr val="C00000"/>
                </a:solidFill>
                <a:latin typeface="微软雅黑" panose="020B0503020204020204" pitchFamily="34" charset="-122"/>
              </a:rPr>
              <a:t>分析</a:t>
            </a:r>
          </a:p>
        </p:txBody>
      </p:sp>
      <p:sp>
        <p:nvSpPr>
          <p:cNvPr id="4" name="文本框 24"/>
          <p:cNvSpPr txBox="1"/>
          <p:nvPr/>
        </p:nvSpPr>
        <p:spPr>
          <a:xfrm>
            <a:off x="1782265" y="3878262"/>
            <a:ext cx="1404938" cy="997744"/>
          </a:xfrm>
          <a:prstGeom prst="rect">
            <a:avLst/>
          </a:prstGeom>
          <a:noFill/>
        </p:spPr>
        <p:txBody>
          <a:bodyPr lIns="0" tIns="0" rIns="0" bIns="0"/>
          <a:lstStyle/>
          <a:p>
            <a:pPr>
              <a:lnSpc>
                <a:spcPct val="13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一定的目标利润需要一定的目标销售额和成本来维系。</a:t>
            </a:r>
          </a:p>
        </p:txBody>
      </p:sp>
      <p:grpSp>
        <p:nvGrpSpPr>
          <p:cNvPr id="5" name="组合 4"/>
          <p:cNvGrpSpPr/>
          <p:nvPr/>
        </p:nvGrpSpPr>
        <p:grpSpPr>
          <a:xfrm>
            <a:off x="1921545" y="1640146"/>
            <a:ext cx="1014413" cy="1552576"/>
            <a:chOff x="1758951" y="1423987"/>
            <a:chExt cx="1014413" cy="1552576"/>
          </a:xfrm>
        </p:grpSpPr>
        <p:sp>
          <p:nvSpPr>
            <p:cNvPr id="6" name="圆角矩形 7"/>
            <p:cNvSpPr/>
            <p:nvPr/>
          </p:nvSpPr>
          <p:spPr>
            <a:xfrm flipH="1" flipV="1">
              <a:off x="2182814" y="1423987"/>
              <a:ext cx="166687"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bg1">
                  <a:lumMod val="85000"/>
                </a:schemeClr>
              </a:solidFill>
              <a:prstDash val="solid"/>
            </a:ln>
            <a:effectLst/>
          </p:spPr>
          <p:txBody>
            <a:bodyPr anchor="ctr"/>
            <a:lstStyle/>
            <a:p>
              <a:pPr algn="ctr">
                <a:defRPr/>
              </a:pPr>
              <a:endParaRPr lang="en-US" kern="0">
                <a:solidFill>
                  <a:sysClr val="window" lastClr="FFFFFF"/>
                </a:solidFill>
                <a:latin typeface="Calibri" panose="020F0502020204030204"/>
                <a:ea typeface="+mn-ea"/>
              </a:endParaRPr>
            </a:p>
          </p:txBody>
        </p:sp>
        <p:sp>
          <p:nvSpPr>
            <p:cNvPr id="7" name="八角星 6"/>
            <p:cNvSpPr/>
            <p:nvPr/>
          </p:nvSpPr>
          <p:spPr>
            <a:xfrm>
              <a:off x="1758951" y="2091929"/>
              <a:ext cx="1014413" cy="884634"/>
            </a:xfrm>
            <a:prstGeom prst="star8">
              <a:avLst>
                <a:gd name="adj" fmla="val 42115"/>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2800"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椭圆 7"/>
            <p:cNvSpPr/>
            <p:nvPr/>
          </p:nvSpPr>
          <p:spPr>
            <a:xfrm>
              <a:off x="2187576" y="2063353"/>
              <a:ext cx="157163"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kern="0">
                <a:solidFill>
                  <a:schemeClr val="accent1"/>
                </a:solidFill>
                <a:latin typeface="微软雅黑" panose="020B0503020204020204" pitchFamily="34" charset="-122"/>
                <a:ea typeface="微软雅黑" panose="020B0503020204020204" pitchFamily="34" charset="-122"/>
              </a:endParaRPr>
            </a:p>
          </p:txBody>
        </p:sp>
        <p:sp>
          <p:nvSpPr>
            <p:cNvPr id="9" name="椭圆 8"/>
            <p:cNvSpPr/>
            <p:nvPr/>
          </p:nvSpPr>
          <p:spPr>
            <a:xfrm>
              <a:off x="2197101" y="2077641"/>
              <a:ext cx="138113" cy="101203"/>
            </a:xfrm>
            <a:prstGeom prst="ellipse">
              <a:avLst/>
            </a:prstGeom>
            <a:solidFill>
              <a:schemeClr val="bg1"/>
            </a:solidFill>
            <a:ln w="25400" cap="flat" cmpd="sng" algn="ctr">
              <a:solidFill>
                <a:schemeClr val="bg1">
                  <a:lumMod val="75000"/>
                </a:schemeClr>
              </a:solidFill>
              <a:prstDash val="solid"/>
            </a:ln>
            <a:effectLst/>
          </p:spPr>
          <p:txBody>
            <a:bodyPr anchor="ctr"/>
            <a:lstStyle/>
            <a:p>
              <a:pPr algn="ctr">
                <a:defRPr/>
              </a:pPr>
              <a:endParaRPr lang="en-US" kern="0">
                <a:solidFill>
                  <a:schemeClr val="accent1"/>
                </a:solidFill>
                <a:latin typeface="微软雅黑" panose="020B0503020204020204" pitchFamily="34" charset="-122"/>
                <a:ea typeface="微软雅黑" panose="020B0503020204020204" pitchFamily="34" charset="-122"/>
              </a:endParaRPr>
            </a:p>
          </p:txBody>
        </p:sp>
      </p:grpSp>
      <p:sp>
        <p:nvSpPr>
          <p:cNvPr id="10" name="文本框 69"/>
          <p:cNvSpPr txBox="1">
            <a:spLocks noChangeArrowheads="1"/>
          </p:cNvSpPr>
          <p:nvPr/>
        </p:nvSpPr>
        <p:spPr bwMode="auto">
          <a:xfrm>
            <a:off x="4812381" y="3340903"/>
            <a:ext cx="1447800" cy="2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100" b="1" dirty="0">
                <a:solidFill>
                  <a:srgbClr val="C00000"/>
                </a:solidFill>
                <a:latin typeface="微软雅黑" panose="020B0503020204020204" pitchFamily="34" charset="-122"/>
              </a:rPr>
              <a:t>工程项目完成量不足</a:t>
            </a:r>
          </a:p>
        </p:txBody>
      </p:sp>
      <p:grpSp>
        <p:nvGrpSpPr>
          <p:cNvPr id="11" name="组合 10"/>
          <p:cNvGrpSpPr/>
          <p:nvPr/>
        </p:nvGrpSpPr>
        <p:grpSpPr>
          <a:xfrm>
            <a:off x="5029870" y="1640146"/>
            <a:ext cx="1014413" cy="1552576"/>
            <a:chOff x="4867276" y="1423987"/>
            <a:chExt cx="1014413" cy="1552576"/>
          </a:xfrm>
        </p:grpSpPr>
        <p:sp>
          <p:nvSpPr>
            <p:cNvPr id="12" name="圆角矩形 7"/>
            <p:cNvSpPr/>
            <p:nvPr/>
          </p:nvSpPr>
          <p:spPr>
            <a:xfrm flipV="1">
              <a:off x="5292725"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bg1">
                  <a:lumMod val="85000"/>
                </a:schemeClr>
              </a:solidFill>
              <a:prstDash val="solid"/>
            </a:ln>
            <a:effectLst/>
          </p:spPr>
          <p:txBody>
            <a:bodyPr anchor="ctr"/>
            <a:lstStyle/>
            <a:p>
              <a:pPr algn="ctr">
                <a:defRPr/>
              </a:pPr>
              <a:endParaRPr lang="en-US" kern="0">
                <a:solidFill>
                  <a:sysClr val="window" lastClr="FFFFFF"/>
                </a:solidFill>
                <a:latin typeface="Calibri" panose="020F0502020204030204"/>
                <a:ea typeface="+mn-ea"/>
              </a:endParaRPr>
            </a:p>
          </p:txBody>
        </p:sp>
        <p:sp>
          <p:nvSpPr>
            <p:cNvPr id="13" name="八角星 12"/>
            <p:cNvSpPr/>
            <p:nvPr/>
          </p:nvSpPr>
          <p:spPr>
            <a:xfrm>
              <a:off x="4867276" y="2113360"/>
              <a:ext cx="1014413" cy="863203"/>
            </a:xfrm>
            <a:prstGeom prst="star8">
              <a:avLst>
                <a:gd name="adj" fmla="val 42115"/>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2800"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椭圆 14"/>
            <p:cNvSpPr/>
            <p:nvPr/>
          </p:nvSpPr>
          <p:spPr>
            <a:xfrm>
              <a:off x="5291138" y="2082403"/>
              <a:ext cx="157162"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kern="0">
                <a:solidFill>
                  <a:schemeClr val="accent1"/>
                </a:solidFill>
                <a:latin typeface="微软雅黑" panose="020B0503020204020204" pitchFamily="34" charset="-122"/>
                <a:ea typeface="微软雅黑" panose="020B0503020204020204" pitchFamily="34" charset="-122"/>
              </a:endParaRPr>
            </a:p>
          </p:txBody>
        </p:sp>
        <p:sp>
          <p:nvSpPr>
            <p:cNvPr id="16" name="椭圆 15"/>
            <p:cNvSpPr/>
            <p:nvPr/>
          </p:nvSpPr>
          <p:spPr>
            <a:xfrm>
              <a:off x="5305426" y="2096691"/>
              <a:ext cx="138113" cy="101203"/>
            </a:xfrm>
            <a:prstGeom prst="ellipse">
              <a:avLst/>
            </a:prstGeom>
            <a:solidFill>
              <a:schemeClr val="bg1"/>
            </a:solidFill>
            <a:ln w="25400" cap="flat" cmpd="sng" algn="ctr">
              <a:solidFill>
                <a:schemeClr val="bg1">
                  <a:lumMod val="75000"/>
                </a:schemeClr>
              </a:solidFill>
              <a:prstDash val="solid"/>
            </a:ln>
            <a:effectLst/>
          </p:spPr>
          <p:txBody>
            <a:bodyPr anchor="ctr"/>
            <a:lstStyle/>
            <a:p>
              <a:pPr algn="ctr">
                <a:defRPr/>
              </a:pPr>
              <a:endParaRPr lang="en-US" kern="0">
                <a:solidFill>
                  <a:schemeClr val="accent1"/>
                </a:solidFill>
                <a:latin typeface="微软雅黑" panose="020B0503020204020204" pitchFamily="34" charset="-122"/>
                <a:ea typeface="微软雅黑" panose="020B0503020204020204" pitchFamily="34" charset="-122"/>
              </a:endParaRPr>
            </a:p>
          </p:txBody>
        </p:sp>
      </p:grpSp>
      <p:sp>
        <p:nvSpPr>
          <p:cNvPr id="17" name="文本框 66"/>
          <p:cNvSpPr txBox="1">
            <a:spLocks noChangeArrowheads="1"/>
          </p:cNvSpPr>
          <p:nvPr/>
        </p:nvSpPr>
        <p:spPr bwMode="auto">
          <a:xfrm>
            <a:off x="3288381" y="3340903"/>
            <a:ext cx="1447800" cy="2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100" b="1" dirty="0">
                <a:solidFill>
                  <a:srgbClr val="C00000"/>
                </a:solidFill>
                <a:latin typeface="微软雅黑" panose="020B0503020204020204" pitchFamily="34" charset="-122"/>
              </a:rPr>
              <a:t>国债跌价幅度较大</a:t>
            </a:r>
          </a:p>
        </p:txBody>
      </p:sp>
      <p:grpSp>
        <p:nvGrpSpPr>
          <p:cNvPr id="18" name="组合 17"/>
          <p:cNvGrpSpPr/>
          <p:nvPr/>
        </p:nvGrpSpPr>
        <p:grpSpPr>
          <a:xfrm>
            <a:off x="3505870" y="1640145"/>
            <a:ext cx="1012825" cy="1552575"/>
            <a:chOff x="3343276" y="1423987"/>
            <a:chExt cx="1012825" cy="1552575"/>
          </a:xfrm>
        </p:grpSpPr>
        <p:sp>
          <p:nvSpPr>
            <p:cNvPr id="19" name="圆角矩形 7"/>
            <p:cNvSpPr/>
            <p:nvPr/>
          </p:nvSpPr>
          <p:spPr>
            <a:xfrm flipV="1">
              <a:off x="3767138"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bg1">
                  <a:lumMod val="85000"/>
                </a:schemeClr>
              </a:solidFill>
              <a:prstDash val="solid"/>
            </a:ln>
            <a:effectLst/>
          </p:spPr>
          <p:txBody>
            <a:bodyPr anchor="ctr"/>
            <a:lstStyle/>
            <a:p>
              <a:pPr algn="ctr">
                <a:defRPr/>
              </a:pPr>
              <a:endParaRPr lang="en-US" kern="0">
                <a:solidFill>
                  <a:sysClr val="window" lastClr="FFFFFF"/>
                </a:solidFill>
                <a:latin typeface="Calibri" panose="020F0502020204030204"/>
                <a:ea typeface="+mn-ea"/>
              </a:endParaRPr>
            </a:p>
          </p:txBody>
        </p:sp>
        <p:sp>
          <p:nvSpPr>
            <p:cNvPr id="20" name="八角星 19"/>
            <p:cNvSpPr/>
            <p:nvPr/>
          </p:nvSpPr>
          <p:spPr>
            <a:xfrm>
              <a:off x="3343276" y="2121693"/>
              <a:ext cx="1012825" cy="854869"/>
            </a:xfrm>
            <a:prstGeom prst="star8">
              <a:avLst>
                <a:gd name="adj" fmla="val 42115"/>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2800"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椭圆 20"/>
            <p:cNvSpPr/>
            <p:nvPr/>
          </p:nvSpPr>
          <p:spPr>
            <a:xfrm>
              <a:off x="3763963" y="2082403"/>
              <a:ext cx="158750"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kern="0">
                <a:solidFill>
                  <a:schemeClr val="accent1"/>
                </a:solidFill>
                <a:latin typeface="微软雅黑" panose="020B0503020204020204" pitchFamily="34" charset="-122"/>
                <a:ea typeface="微软雅黑" panose="020B0503020204020204" pitchFamily="34" charset="-122"/>
              </a:endParaRPr>
            </a:p>
          </p:txBody>
        </p:sp>
        <p:sp>
          <p:nvSpPr>
            <p:cNvPr id="22" name="椭圆 21"/>
            <p:cNvSpPr/>
            <p:nvPr/>
          </p:nvSpPr>
          <p:spPr>
            <a:xfrm>
              <a:off x="3779839" y="2096691"/>
              <a:ext cx="136525" cy="101203"/>
            </a:xfrm>
            <a:prstGeom prst="ellipse">
              <a:avLst/>
            </a:prstGeom>
            <a:solidFill>
              <a:schemeClr val="bg1"/>
            </a:solidFill>
            <a:ln w="25400" cap="flat" cmpd="sng" algn="ctr">
              <a:solidFill>
                <a:schemeClr val="bg1">
                  <a:lumMod val="75000"/>
                </a:schemeClr>
              </a:solidFill>
              <a:prstDash val="solid"/>
            </a:ln>
            <a:effectLst/>
          </p:spPr>
          <p:txBody>
            <a:bodyPr anchor="ctr"/>
            <a:lstStyle/>
            <a:p>
              <a:pPr algn="ctr">
                <a:defRPr/>
              </a:pPr>
              <a:endParaRPr lang="en-US" kern="0">
                <a:solidFill>
                  <a:schemeClr val="accent1"/>
                </a:solidFill>
                <a:latin typeface="微软雅黑" panose="020B0503020204020204" pitchFamily="34" charset="-122"/>
                <a:ea typeface="微软雅黑" panose="020B0503020204020204" pitchFamily="34" charset="-122"/>
              </a:endParaRPr>
            </a:p>
          </p:txBody>
        </p:sp>
      </p:grpSp>
      <p:sp>
        <p:nvSpPr>
          <p:cNvPr id="23" name="文本框 72"/>
          <p:cNvSpPr txBox="1">
            <a:spLocks noChangeArrowheads="1"/>
          </p:cNvSpPr>
          <p:nvPr/>
        </p:nvSpPr>
        <p:spPr bwMode="auto">
          <a:xfrm>
            <a:off x="6337968" y="3340903"/>
            <a:ext cx="1447800" cy="4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100" b="1" dirty="0">
                <a:solidFill>
                  <a:srgbClr val="C00000"/>
                </a:solidFill>
                <a:latin typeface="微软雅黑" panose="020B0503020204020204" pitchFamily="34" charset="-122"/>
              </a:rPr>
              <a:t>管理费用和财务费用的期间性影响较大</a:t>
            </a:r>
          </a:p>
        </p:txBody>
      </p:sp>
      <p:grpSp>
        <p:nvGrpSpPr>
          <p:cNvPr id="24" name="组合 23"/>
          <p:cNvGrpSpPr/>
          <p:nvPr/>
        </p:nvGrpSpPr>
        <p:grpSpPr>
          <a:xfrm>
            <a:off x="6555458" y="1640145"/>
            <a:ext cx="1012825" cy="1552575"/>
            <a:chOff x="6392864" y="1423987"/>
            <a:chExt cx="1012825" cy="1552575"/>
          </a:xfrm>
        </p:grpSpPr>
        <p:sp>
          <p:nvSpPr>
            <p:cNvPr id="25" name="圆角矩形 7"/>
            <p:cNvSpPr/>
            <p:nvPr/>
          </p:nvSpPr>
          <p:spPr>
            <a:xfrm flipH="1" flipV="1">
              <a:off x="6811963"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bg1">
                  <a:lumMod val="85000"/>
                </a:schemeClr>
              </a:solidFill>
              <a:prstDash val="solid"/>
            </a:ln>
            <a:effectLst/>
          </p:spPr>
          <p:txBody>
            <a:bodyPr anchor="ctr"/>
            <a:lstStyle/>
            <a:p>
              <a:pPr algn="ctr">
                <a:defRPr/>
              </a:pPr>
              <a:endParaRPr lang="en-US" kern="0">
                <a:solidFill>
                  <a:sysClr val="window" lastClr="FFFFFF"/>
                </a:solidFill>
                <a:latin typeface="Calibri" panose="020F0502020204030204"/>
                <a:ea typeface="+mn-ea"/>
              </a:endParaRPr>
            </a:p>
          </p:txBody>
        </p:sp>
        <p:sp>
          <p:nvSpPr>
            <p:cNvPr id="26" name="八角星 25"/>
            <p:cNvSpPr/>
            <p:nvPr/>
          </p:nvSpPr>
          <p:spPr>
            <a:xfrm>
              <a:off x="6392864" y="2121693"/>
              <a:ext cx="1012825" cy="854869"/>
            </a:xfrm>
            <a:prstGeom prst="star8">
              <a:avLst>
                <a:gd name="adj" fmla="val 42115"/>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2800"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椭圆 26"/>
            <p:cNvSpPr/>
            <p:nvPr/>
          </p:nvSpPr>
          <p:spPr>
            <a:xfrm>
              <a:off x="6810376" y="2065735"/>
              <a:ext cx="157163" cy="127397"/>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kern="0">
                <a:solidFill>
                  <a:schemeClr val="accent1"/>
                </a:solidFill>
                <a:latin typeface="微软雅黑" panose="020B0503020204020204" pitchFamily="34" charset="-122"/>
                <a:ea typeface="微软雅黑" panose="020B0503020204020204" pitchFamily="34" charset="-122"/>
              </a:endParaRPr>
            </a:p>
          </p:txBody>
        </p:sp>
        <p:sp>
          <p:nvSpPr>
            <p:cNvPr id="28" name="椭圆 27"/>
            <p:cNvSpPr/>
            <p:nvPr/>
          </p:nvSpPr>
          <p:spPr>
            <a:xfrm>
              <a:off x="6826251" y="2078831"/>
              <a:ext cx="136525" cy="101204"/>
            </a:xfrm>
            <a:prstGeom prst="ellipse">
              <a:avLst/>
            </a:prstGeom>
            <a:solidFill>
              <a:schemeClr val="bg1"/>
            </a:solidFill>
            <a:ln w="25400" cap="flat" cmpd="sng" algn="ctr">
              <a:solidFill>
                <a:schemeClr val="bg1">
                  <a:lumMod val="75000"/>
                </a:schemeClr>
              </a:solidFill>
              <a:prstDash val="solid"/>
            </a:ln>
            <a:effectLst/>
          </p:spPr>
          <p:txBody>
            <a:bodyPr anchor="ctr"/>
            <a:lstStyle/>
            <a:p>
              <a:pPr algn="ctr">
                <a:defRPr/>
              </a:pPr>
              <a:endParaRPr lang="en-US" kern="0">
                <a:solidFill>
                  <a:schemeClr val="accent1"/>
                </a:solidFill>
                <a:latin typeface="微软雅黑" panose="020B0503020204020204" pitchFamily="34" charset="-122"/>
                <a:ea typeface="微软雅黑" panose="020B0503020204020204" pitchFamily="34" charset="-122"/>
              </a:endParaRPr>
            </a:p>
          </p:txBody>
        </p:sp>
      </p:grpSp>
      <p:sp>
        <p:nvSpPr>
          <p:cNvPr id="29" name="文本框 35"/>
          <p:cNvSpPr txBox="1">
            <a:spLocks noChangeArrowheads="1"/>
          </p:cNvSpPr>
          <p:nvPr/>
        </p:nvSpPr>
        <p:spPr bwMode="auto">
          <a:xfrm>
            <a:off x="3311030" y="3878262"/>
            <a:ext cx="1404937" cy="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100">
                <a:solidFill>
                  <a:schemeClr val="tx1">
                    <a:lumMod val="75000"/>
                    <a:lumOff val="25000"/>
                  </a:schemeClr>
                </a:solidFill>
                <a:latin typeface="微软雅黑" panose="020B0503020204020204" pitchFamily="34" charset="-122"/>
              </a:rPr>
              <a:t>它涉及生产量预算和生产成本预算两方面。</a:t>
            </a:r>
          </a:p>
        </p:txBody>
      </p:sp>
      <p:sp>
        <p:nvSpPr>
          <p:cNvPr id="30" name="文本框 36"/>
          <p:cNvSpPr txBox="1">
            <a:spLocks noChangeArrowheads="1"/>
          </p:cNvSpPr>
          <p:nvPr/>
        </p:nvSpPr>
        <p:spPr bwMode="auto">
          <a:xfrm>
            <a:off x="4836615" y="3878262"/>
            <a:ext cx="1404938" cy="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100">
                <a:solidFill>
                  <a:schemeClr val="tx1">
                    <a:lumMod val="75000"/>
                    <a:lumOff val="25000"/>
                  </a:schemeClr>
                </a:solidFill>
                <a:latin typeface="微软雅黑" panose="020B0503020204020204" pitchFamily="34" charset="-122"/>
              </a:rPr>
              <a:t>它包括材料存货预算和产品存货预算。</a:t>
            </a:r>
          </a:p>
        </p:txBody>
      </p:sp>
      <p:sp>
        <p:nvSpPr>
          <p:cNvPr id="31" name="文本框 37"/>
          <p:cNvSpPr txBox="1">
            <a:spLocks noChangeArrowheads="1"/>
          </p:cNvSpPr>
          <p:nvPr/>
        </p:nvSpPr>
        <p:spPr bwMode="auto">
          <a:xfrm>
            <a:off x="6363790" y="3878262"/>
            <a:ext cx="1403350" cy="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100">
                <a:solidFill>
                  <a:schemeClr val="tx1">
                    <a:lumMod val="75000"/>
                    <a:lumOff val="25000"/>
                  </a:schemeClr>
                </a:solidFill>
                <a:latin typeface="微软雅黑" panose="020B0503020204020204" pitchFamily="34" charset="-122"/>
              </a:rPr>
              <a:t>包括销售费用预算和管理费用预算。</a:t>
            </a:r>
          </a:p>
        </p:txBody>
      </p:sp>
      <p:pic>
        <p:nvPicPr>
          <p:cNvPr id="32"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50000"/>
          <a:stretch>
            <a:fillRect/>
          </a:stretch>
        </p:blipFill>
        <p:spPr bwMode="auto">
          <a:xfrm flipV="1">
            <a:off x="1115516" y="1635646"/>
            <a:ext cx="7200900" cy="4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1500"/>
                            </p:stCondLst>
                            <p:childTnLst>
                              <p:par>
                                <p:cTn id="19" presetID="32" presetClass="emph" presetSubtype="0" fill="hold" nodeType="afterEffect">
                                  <p:stCondLst>
                                    <p:cond delay="0"/>
                                  </p:stCondLst>
                                  <p:childTnLst>
                                    <p:animRot by="120000">
                                      <p:cBhvr>
                                        <p:cTn id="20" dur="100" fill="hold">
                                          <p:stCondLst>
                                            <p:cond delay="0"/>
                                          </p:stCondLst>
                                        </p:cTn>
                                        <p:tgtEl>
                                          <p:spTgt spid="5"/>
                                        </p:tgtEl>
                                        <p:attrNameLst>
                                          <p:attrName>r</p:attrName>
                                        </p:attrNameLst>
                                      </p:cBhvr>
                                    </p:animRot>
                                    <p:animRot by="-240000">
                                      <p:cBhvr>
                                        <p:cTn id="21" dur="200" fill="hold">
                                          <p:stCondLst>
                                            <p:cond delay="200"/>
                                          </p:stCondLst>
                                        </p:cTn>
                                        <p:tgtEl>
                                          <p:spTgt spid="5"/>
                                        </p:tgtEl>
                                        <p:attrNameLst>
                                          <p:attrName>r</p:attrName>
                                        </p:attrNameLst>
                                      </p:cBhvr>
                                    </p:animRot>
                                    <p:animRot by="240000">
                                      <p:cBhvr>
                                        <p:cTn id="22" dur="200" fill="hold">
                                          <p:stCondLst>
                                            <p:cond delay="400"/>
                                          </p:stCondLst>
                                        </p:cTn>
                                        <p:tgtEl>
                                          <p:spTgt spid="5"/>
                                        </p:tgtEl>
                                        <p:attrNameLst>
                                          <p:attrName>r</p:attrName>
                                        </p:attrNameLst>
                                      </p:cBhvr>
                                    </p:animRot>
                                    <p:animRot by="-240000">
                                      <p:cBhvr>
                                        <p:cTn id="23" dur="200" fill="hold">
                                          <p:stCondLst>
                                            <p:cond delay="600"/>
                                          </p:stCondLst>
                                        </p:cTn>
                                        <p:tgtEl>
                                          <p:spTgt spid="5"/>
                                        </p:tgtEl>
                                        <p:attrNameLst>
                                          <p:attrName>r</p:attrName>
                                        </p:attrNameLst>
                                      </p:cBhvr>
                                    </p:animRot>
                                    <p:animRot by="120000">
                                      <p:cBhvr>
                                        <p:cTn id="24" dur="200" fill="hold">
                                          <p:stCondLst>
                                            <p:cond delay="800"/>
                                          </p:stCondLst>
                                        </p:cTn>
                                        <p:tgtEl>
                                          <p:spTgt spid="5"/>
                                        </p:tgtEl>
                                        <p:attrNameLst>
                                          <p:attrName>r</p:attrName>
                                        </p:attrNameLst>
                                      </p:cBhvr>
                                    </p:animRo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par>
                          <p:cTn id="29" fill="hold">
                            <p:stCondLst>
                              <p:cond delay="3000"/>
                            </p:stCondLst>
                            <p:childTnLst>
                              <p:par>
                                <p:cTn id="30" presetID="32" presetClass="emph" presetSubtype="0" fill="hold" nodeType="afterEffect">
                                  <p:stCondLst>
                                    <p:cond delay="0"/>
                                  </p:stCondLst>
                                  <p:childTnLst>
                                    <p:animRot by="120000">
                                      <p:cBhvr>
                                        <p:cTn id="31" dur="100" fill="hold">
                                          <p:stCondLst>
                                            <p:cond delay="0"/>
                                          </p:stCondLst>
                                        </p:cTn>
                                        <p:tgtEl>
                                          <p:spTgt spid="18"/>
                                        </p:tgtEl>
                                        <p:attrNameLst>
                                          <p:attrName>r</p:attrName>
                                        </p:attrNameLst>
                                      </p:cBhvr>
                                    </p:animRot>
                                    <p:animRot by="-240000">
                                      <p:cBhvr>
                                        <p:cTn id="32" dur="200" fill="hold">
                                          <p:stCondLst>
                                            <p:cond delay="200"/>
                                          </p:stCondLst>
                                        </p:cTn>
                                        <p:tgtEl>
                                          <p:spTgt spid="18"/>
                                        </p:tgtEl>
                                        <p:attrNameLst>
                                          <p:attrName>r</p:attrName>
                                        </p:attrNameLst>
                                      </p:cBhvr>
                                    </p:animRot>
                                    <p:animRot by="240000">
                                      <p:cBhvr>
                                        <p:cTn id="33" dur="200" fill="hold">
                                          <p:stCondLst>
                                            <p:cond delay="400"/>
                                          </p:stCondLst>
                                        </p:cTn>
                                        <p:tgtEl>
                                          <p:spTgt spid="18"/>
                                        </p:tgtEl>
                                        <p:attrNameLst>
                                          <p:attrName>r</p:attrName>
                                        </p:attrNameLst>
                                      </p:cBhvr>
                                    </p:animRot>
                                    <p:animRot by="-240000">
                                      <p:cBhvr>
                                        <p:cTn id="34" dur="200" fill="hold">
                                          <p:stCondLst>
                                            <p:cond delay="600"/>
                                          </p:stCondLst>
                                        </p:cTn>
                                        <p:tgtEl>
                                          <p:spTgt spid="18"/>
                                        </p:tgtEl>
                                        <p:attrNameLst>
                                          <p:attrName>r</p:attrName>
                                        </p:attrNameLst>
                                      </p:cBhvr>
                                    </p:animRot>
                                    <p:animRot by="120000">
                                      <p:cBhvr>
                                        <p:cTn id="35" dur="200" fill="hold">
                                          <p:stCondLst>
                                            <p:cond delay="800"/>
                                          </p:stCondLst>
                                        </p:cTn>
                                        <p:tgtEl>
                                          <p:spTgt spid="18"/>
                                        </p:tgtEl>
                                        <p:attrNameLst>
                                          <p:attrName>r</p:attrName>
                                        </p:attrNameLst>
                                      </p:cBhvr>
                                    </p:animRo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500"/>
                            </p:stCondLst>
                            <p:childTnLst>
                              <p:par>
                                <p:cTn id="41" presetID="32" presetClass="emph" presetSubtype="0" fill="hold" nodeType="afterEffect">
                                  <p:stCondLst>
                                    <p:cond delay="0"/>
                                  </p:stCondLst>
                                  <p:childTnLst>
                                    <p:animRot by="120000">
                                      <p:cBhvr>
                                        <p:cTn id="42" dur="100" fill="hold">
                                          <p:stCondLst>
                                            <p:cond delay="0"/>
                                          </p:stCondLst>
                                        </p:cTn>
                                        <p:tgtEl>
                                          <p:spTgt spid="11"/>
                                        </p:tgtEl>
                                        <p:attrNameLst>
                                          <p:attrName>r</p:attrName>
                                        </p:attrNameLst>
                                      </p:cBhvr>
                                    </p:animRot>
                                    <p:animRot by="-240000">
                                      <p:cBhvr>
                                        <p:cTn id="43" dur="200" fill="hold">
                                          <p:stCondLst>
                                            <p:cond delay="200"/>
                                          </p:stCondLst>
                                        </p:cTn>
                                        <p:tgtEl>
                                          <p:spTgt spid="11"/>
                                        </p:tgtEl>
                                        <p:attrNameLst>
                                          <p:attrName>r</p:attrName>
                                        </p:attrNameLst>
                                      </p:cBhvr>
                                    </p:animRot>
                                    <p:animRot by="240000">
                                      <p:cBhvr>
                                        <p:cTn id="44" dur="200" fill="hold">
                                          <p:stCondLst>
                                            <p:cond delay="400"/>
                                          </p:stCondLst>
                                        </p:cTn>
                                        <p:tgtEl>
                                          <p:spTgt spid="11"/>
                                        </p:tgtEl>
                                        <p:attrNameLst>
                                          <p:attrName>r</p:attrName>
                                        </p:attrNameLst>
                                      </p:cBhvr>
                                    </p:animRot>
                                    <p:animRot by="-240000">
                                      <p:cBhvr>
                                        <p:cTn id="45" dur="200" fill="hold">
                                          <p:stCondLst>
                                            <p:cond delay="600"/>
                                          </p:stCondLst>
                                        </p:cTn>
                                        <p:tgtEl>
                                          <p:spTgt spid="11"/>
                                        </p:tgtEl>
                                        <p:attrNameLst>
                                          <p:attrName>r</p:attrName>
                                        </p:attrNameLst>
                                      </p:cBhvr>
                                    </p:animRot>
                                    <p:animRot by="120000">
                                      <p:cBhvr>
                                        <p:cTn id="46" dur="200" fill="hold">
                                          <p:stCondLst>
                                            <p:cond delay="800"/>
                                          </p:stCondLst>
                                        </p:cTn>
                                        <p:tgtEl>
                                          <p:spTgt spid="11"/>
                                        </p:tgtEl>
                                        <p:attrNameLst>
                                          <p:attrName>r</p:attrName>
                                        </p:attrNameLst>
                                      </p:cBhvr>
                                    </p:animRot>
                                  </p:childTnLst>
                                </p:cTn>
                              </p:par>
                            </p:childTnLst>
                          </p:cTn>
                        </p:par>
                        <p:par>
                          <p:cTn id="47" fill="hold">
                            <p:stCondLst>
                              <p:cond delay="55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6000"/>
                            </p:stCondLst>
                            <p:childTnLst>
                              <p:par>
                                <p:cTn id="52" presetID="32" presetClass="emph" presetSubtype="0" fill="hold" nodeType="afterEffect">
                                  <p:stCondLst>
                                    <p:cond delay="0"/>
                                  </p:stCondLst>
                                  <p:childTnLst>
                                    <p:animRot by="120000">
                                      <p:cBhvr>
                                        <p:cTn id="53" dur="100" fill="hold">
                                          <p:stCondLst>
                                            <p:cond delay="0"/>
                                          </p:stCondLst>
                                        </p:cTn>
                                        <p:tgtEl>
                                          <p:spTgt spid="24"/>
                                        </p:tgtEl>
                                        <p:attrNameLst>
                                          <p:attrName>r</p:attrName>
                                        </p:attrNameLst>
                                      </p:cBhvr>
                                    </p:animRot>
                                    <p:animRot by="-240000">
                                      <p:cBhvr>
                                        <p:cTn id="54" dur="200" fill="hold">
                                          <p:stCondLst>
                                            <p:cond delay="200"/>
                                          </p:stCondLst>
                                        </p:cTn>
                                        <p:tgtEl>
                                          <p:spTgt spid="24"/>
                                        </p:tgtEl>
                                        <p:attrNameLst>
                                          <p:attrName>r</p:attrName>
                                        </p:attrNameLst>
                                      </p:cBhvr>
                                    </p:animRot>
                                    <p:animRot by="240000">
                                      <p:cBhvr>
                                        <p:cTn id="55" dur="200" fill="hold">
                                          <p:stCondLst>
                                            <p:cond delay="400"/>
                                          </p:stCondLst>
                                        </p:cTn>
                                        <p:tgtEl>
                                          <p:spTgt spid="24"/>
                                        </p:tgtEl>
                                        <p:attrNameLst>
                                          <p:attrName>r</p:attrName>
                                        </p:attrNameLst>
                                      </p:cBhvr>
                                    </p:animRot>
                                    <p:animRot by="-240000">
                                      <p:cBhvr>
                                        <p:cTn id="56" dur="200" fill="hold">
                                          <p:stCondLst>
                                            <p:cond delay="600"/>
                                          </p:stCondLst>
                                        </p:cTn>
                                        <p:tgtEl>
                                          <p:spTgt spid="24"/>
                                        </p:tgtEl>
                                        <p:attrNameLst>
                                          <p:attrName>r</p:attrName>
                                        </p:attrNameLst>
                                      </p:cBhvr>
                                    </p:animRot>
                                    <p:animRot by="120000">
                                      <p:cBhvr>
                                        <p:cTn id="57" dur="200" fill="hold">
                                          <p:stCondLst>
                                            <p:cond delay="800"/>
                                          </p:stCondLst>
                                        </p:cTn>
                                        <p:tgtEl>
                                          <p:spTgt spid="24"/>
                                        </p:tgtEl>
                                        <p:attrNameLst>
                                          <p:attrName>r</p:attrName>
                                        </p:attrNameLst>
                                      </p:cBhvr>
                                    </p:animRot>
                                  </p:childTnLst>
                                </p:cTn>
                              </p:par>
                            </p:childTnLst>
                          </p:cTn>
                        </p:par>
                        <p:par>
                          <p:cTn id="58" fill="hold">
                            <p:stCondLst>
                              <p:cond delay="7000"/>
                            </p:stCondLst>
                            <p:childTnLst>
                              <p:par>
                                <p:cTn id="59" presetID="14" presetClass="entr" presetSubtype="10"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randombar(horizontal)">
                                      <p:cBhvr>
                                        <p:cTn id="61" dur="500"/>
                                        <p:tgtEl>
                                          <p:spTgt spid="3"/>
                                        </p:tgtEl>
                                      </p:cBhvr>
                                    </p:animEffect>
                                  </p:childTnLst>
                                </p:cTn>
                              </p:par>
                            </p:childTnLst>
                          </p:cTn>
                        </p:par>
                        <p:par>
                          <p:cTn id="62" fill="hold">
                            <p:stCondLst>
                              <p:cond delay="7500"/>
                            </p:stCondLst>
                            <p:childTnLst>
                              <p:par>
                                <p:cTn id="63" presetID="14" presetClass="entr" presetSubtype="10"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randombar(horizontal)">
                                      <p:cBhvr>
                                        <p:cTn id="65" dur="500"/>
                                        <p:tgtEl>
                                          <p:spTgt spid="4"/>
                                        </p:tgtEl>
                                      </p:cBhvr>
                                    </p:animEffect>
                                  </p:childTnLst>
                                </p:cTn>
                              </p:par>
                            </p:childTnLst>
                          </p:cTn>
                        </p:par>
                        <p:par>
                          <p:cTn id="66" fill="hold">
                            <p:stCondLst>
                              <p:cond delay="8000"/>
                            </p:stCondLst>
                            <p:childTnLst>
                              <p:par>
                                <p:cTn id="67" presetID="14" presetClass="entr" presetSubtype="1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randombar(horizontal)">
                                      <p:cBhvr>
                                        <p:cTn id="69" dur="500"/>
                                        <p:tgtEl>
                                          <p:spTgt spid="17"/>
                                        </p:tgtEl>
                                      </p:cBhvr>
                                    </p:animEffect>
                                  </p:childTnLst>
                                </p:cTn>
                              </p:par>
                            </p:childTnLst>
                          </p:cTn>
                        </p:par>
                        <p:par>
                          <p:cTn id="70" fill="hold">
                            <p:stCondLst>
                              <p:cond delay="8500"/>
                            </p:stCondLst>
                            <p:childTnLst>
                              <p:par>
                                <p:cTn id="71" presetID="14" presetClass="entr" presetSubtype="1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randombar(horizontal)">
                                      <p:cBhvr>
                                        <p:cTn id="73" dur="500"/>
                                        <p:tgtEl>
                                          <p:spTgt spid="29"/>
                                        </p:tgtEl>
                                      </p:cBhvr>
                                    </p:animEffect>
                                  </p:childTnLst>
                                </p:cTn>
                              </p:par>
                            </p:childTnLst>
                          </p:cTn>
                        </p:par>
                        <p:par>
                          <p:cTn id="74" fill="hold">
                            <p:stCondLst>
                              <p:cond delay="9000"/>
                            </p:stCondLst>
                            <p:childTnLst>
                              <p:par>
                                <p:cTn id="75" presetID="14" presetClass="entr" presetSubtype="1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randombar(horizontal)">
                                      <p:cBhvr>
                                        <p:cTn id="77" dur="500"/>
                                        <p:tgtEl>
                                          <p:spTgt spid="10"/>
                                        </p:tgtEl>
                                      </p:cBhvr>
                                    </p:animEffect>
                                  </p:childTnLst>
                                </p:cTn>
                              </p:par>
                            </p:childTnLst>
                          </p:cTn>
                        </p:par>
                        <p:par>
                          <p:cTn id="78" fill="hold">
                            <p:stCondLst>
                              <p:cond delay="9500"/>
                            </p:stCondLst>
                            <p:childTnLst>
                              <p:par>
                                <p:cTn id="79" presetID="14" presetClass="entr" presetSubtype="10"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randombar(horizontal)">
                                      <p:cBhvr>
                                        <p:cTn id="81" dur="500"/>
                                        <p:tgtEl>
                                          <p:spTgt spid="30"/>
                                        </p:tgtEl>
                                      </p:cBhvr>
                                    </p:animEffect>
                                  </p:childTnLst>
                                </p:cTn>
                              </p:par>
                            </p:childTnLst>
                          </p:cTn>
                        </p:par>
                        <p:par>
                          <p:cTn id="82" fill="hold">
                            <p:stCondLst>
                              <p:cond delay="10000"/>
                            </p:stCondLst>
                            <p:childTnLst>
                              <p:par>
                                <p:cTn id="83" presetID="14" presetClass="entr" presetSubtype="1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randombar(horizontal)">
                                      <p:cBhvr>
                                        <p:cTn id="85" dur="500"/>
                                        <p:tgtEl>
                                          <p:spTgt spid="23"/>
                                        </p:tgtEl>
                                      </p:cBhvr>
                                    </p:animEffect>
                                  </p:childTnLst>
                                </p:cTn>
                              </p:par>
                            </p:childTnLst>
                          </p:cTn>
                        </p:par>
                        <p:par>
                          <p:cTn id="86" fill="hold">
                            <p:stCondLst>
                              <p:cond delay="10500"/>
                            </p:stCondLst>
                            <p:childTnLst>
                              <p:par>
                                <p:cTn id="87" presetID="14" presetClass="entr" presetSubtype="1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randombar(horizontal)">
                                      <p:cBhvr>
                                        <p:cTn id="8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4" grpId="0"/>
      <p:bldP spid="10" grpId="0"/>
      <p:bldP spid="17" grpId="0"/>
      <p:bldP spid="23"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pic>
        <p:nvPicPr>
          <p:cNvPr id="3" name="图片 2"/>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408161">
            <a:off x="-978399" y="889931"/>
            <a:ext cx="4394762" cy="4068325"/>
          </a:xfrm>
          <a:prstGeom prst="rect">
            <a:avLst/>
          </a:prstGeom>
        </p:spPr>
      </p:pic>
      <p:grpSp>
        <p:nvGrpSpPr>
          <p:cNvPr id="4" name="组合 3"/>
          <p:cNvGrpSpPr/>
          <p:nvPr/>
        </p:nvGrpSpPr>
        <p:grpSpPr>
          <a:xfrm>
            <a:off x="2306500" y="3815880"/>
            <a:ext cx="3359205" cy="698637"/>
            <a:chOff x="2486520" y="3815880"/>
            <a:chExt cx="3359205" cy="698637"/>
          </a:xfrm>
        </p:grpSpPr>
        <p:sp>
          <p:nvSpPr>
            <p:cNvPr id="5" name="Rectangle 13" descr="FD1DDF730CE4456e89755B07FE1653D0# #Rectangle 13"/>
            <p:cNvSpPr>
              <a:spLocks noChangeArrowheads="1"/>
            </p:cNvSpPr>
            <p:nvPr/>
          </p:nvSpPr>
          <p:spPr bwMode="auto">
            <a:xfrm>
              <a:off x="2486520" y="4145185"/>
              <a:ext cx="3359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900" dirty="0">
                <a:latin typeface="微软雅黑" panose="020B0503020204020204" pitchFamily="34" charset="-122"/>
                <a:ea typeface="微软雅黑" panose="020B0503020204020204" pitchFamily="34" charset="-122"/>
              </a:endParaRPr>
            </a:p>
          </p:txBody>
        </p:sp>
        <p:sp>
          <p:nvSpPr>
            <p:cNvPr id="6" name="Rectangle 13" descr="FD1DDF730CE4456e89755B07FE1653D0# #Rectangle 13"/>
            <p:cNvSpPr>
              <a:spLocks noChangeArrowheads="1"/>
            </p:cNvSpPr>
            <p:nvPr/>
          </p:nvSpPr>
          <p:spPr bwMode="auto">
            <a:xfrm>
              <a:off x="2486522" y="3815880"/>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400" dirty="0">
                  <a:latin typeface="微软雅黑" panose="020B0503020204020204" pitchFamily="34" charset="-122"/>
                  <a:ea typeface="微软雅黑" panose="020B0503020204020204" pitchFamily="34" charset="-122"/>
                </a:rPr>
                <a:t>点击添加标题</a:t>
              </a:r>
              <a:endParaRPr lang="en-US" altLang="zh-CN" sz="14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040515" y="2963109"/>
            <a:ext cx="3359205" cy="669583"/>
            <a:chOff x="2987824" y="3207603"/>
            <a:chExt cx="3359205" cy="669583"/>
          </a:xfrm>
        </p:grpSpPr>
        <p:sp>
          <p:nvSpPr>
            <p:cNvPr id="8" name="Rectangle 13" descr="FD1DDF730CE4456e89755B07FE1653D0# #Rectangle 13"/>
            <p:cNvSpPr>
              <a:spLocks noChangeArrowheads="1"/>
            </p:cNvSpPr>
            <p:nvPr/>
          </p:nvSpPr>
          <p:spPr bwMode="auto">
            <a:xfrm>
              <a:off x="2987826" y="320760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400" dirty="0">
                  <a:latin typeface="微软雅黑" panose="020B0503020204020204" pitchFamily="34" charset="-122"/>
                  <a:ea typeface="微软雅黑" panose="020B0503020204020204" pitchFamily="34" charset="-122"/>
                </a:rPr>
                <a:t>点击添加标题</a:t>
              </a:r>
              <a:endParaRPr lang="en-US" altLang="zh-CN" sz="1400" dirty="0">
                <a:latin typeface="微软雅黑" panose="020B0503020204020204" pitchFamily="34" charset="-122"/>
                <a:ea typeface="微软雅黑" panose="020B0503020204020204" pitchFamily="34" charset="-122"/>
              </a:endParaRPr>
            </a:p>
          </p:txBody>
        </p:sp>
        <p:sp>
          <p:nvSpPr>
            <p:cNvPr id="9" name="Rectangle 13" descr="FD1DDF730CE4456e89755B07FE1653D0# #Rectangle 13"/>
            <p:cNvSpPr>
              <a:spLocks noChangeArrowheads="1"/>
            </p:cNvSpPr>
            <p:nvPr/>
          </p:nvSpPr>
          <p:spPr bwMode="auto">
            <a:xfrm>
              <a:off x="2987824" y="3507854"/>
              <a:ext cx="3359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900" dirty="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657001" y="2037995"/>
            <a:ext cx="3359205" cy="669583"/>
            <a:chOff x="2987824" y="3207603"/>
            <a:chExt cx="3359205" cy="669583"/>
          </a:xfrm>
        </p:grpSpPr>
        <p:sp>
          <p:nvSpPr>
            <p:cNvPr id="11" name="Rectangle 13" descr="FD1DDF730CE4456e89755B07FE1653D0# #Rectangle 13"/>
            <p:cNvSpPr>
              <a:spLocks noChangeArrowheads="1"/>
            </p:cNvSpPr>
            <p:nvPr/>
          </p:nvSpPr>
          <p:spPr bwMode="auto">
            <a:xfrm>
              <a:off x="2987826" y="320760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400" dirty="0">
                  <a:latin typeface="微软雅黑" panose="020B0503020204020204" pitchFamily="34" charset="-122"/>
                  <a:ea typeface="微软雅黑" panose="020B0503020204020204" pitchFamily="34" charset="-122"/>
                </a:rPr>
                <a:t>点击添加标题</a:t>
              </a:r>
              <a:endParaRPr lang="en-US" altLang="zh-CN" sz="1400" dirty="0">
                <a:latin typeface="微软雅黑" panose="020B0503020204020204" pitchFamily="34" charset="-122"/>
                <a:ea typeface="微软雅黑" panose="020B0503020204020204" pitchFamily="34" charset="-122"/>
              </a:endParaRPr>
            </a:p>
          </p:txBody>
        </p:sp>
        <p:sp>
          <p:nvSpPr>
            <p:cNvPr id="12" name="Rectangle 13" descr="FD1DDF730CE4456e89755B07FE1653D0# #Rectangle 13"/>
            <p:cNvSpPr>
              <a:spLocks noChangeArrowheads="1"/>
            </p:cNvSpPr>
            <p:nvPr/>
          </p:nvSpPr>
          <p:spPr bwMode="auto">
            <a:xfrm>
              <a:off x="2987824" y="3507854"/>
              <a:ext cx="3359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900"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205615" y="1125126"/>
            <a:ext cx="3359205" cy="669583"/>
            <a:chOff x="2987824" y="3207603"/>
            <a:chExt cx="3359205" cy="669583"/>
          </a:xfrm>
        </p:grpSpPr>
        <p:sp>
          <p:nvSpPr>
            <p:cNvPr id="15" name="Rectangle 13" descr="FD1DDF730CE4456e89755B07FE1653D0# #Rectangle 13"/>
            <p:cNvSpPr>
              <a:spLocks noChangeArrowheads="1"/>
            </p:cNvSpPr>
            <p:nvPr/>
          </p:nvSpPr>
          <p:spPr bwMode="auto">
            <a:xfrm>
              <a:off x="2987826" y="320760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1400" dirty="0">
                  <a:latin typeface="微软雅黑" panose="020B0503020204020204" pitchFamily="34" charset="-122"/>
                  <a:ea typeface="微软雅黑" panose="020B0503020204020204" pitchFamily="34" charset="-122"/>
                </a:rPr>
                <a:t>点击添加标题</a:t>
              </a:r>
              <a:endParaRPr lang="en-US" altLang="zh-CN" sz="1400" dirty="0">
                <a:latin typeface="微软雅黑" panose="020B0503020204020204" pitchFamily="34" charset="-122"/>
                <a:ea typeface="微软雅黑" panose="020B0503020204020204" pitchFamily="34" charset="-122"/>
              </a:endParaRPr>
            </a:p>
          </p:txBody>
        </p:sp>
        <p:sp>
          <p:nvSpPr>
            <p:cNvPr id="16" name="Rectangle 13" descr="FD1DDF730CE4456e89755B07FE1653D0# #Rectangle 13"/>
            <p:cNvSpPr>
              <a:spLocks noChangeArrowheads="1"/>
            </p:cNvSpPr>
            <p:nvPr/>
          </p:nvSpPr>
          <p:spPr bwMode="auto">
            <a:xfrm>
              <a:off x="2987824" y="3507854"/>
              <a:ext cx="3359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lang="en-US" altLang="zh-CN" sz="900"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rot="16200000">
            <a:off x="3966371" y="5822905"/>
            <a:ext cx="4752528" cy="698490"/>
            <a:chOff x="-36512" y="1842061"/>
            <a:chExt cx="4752528" cy="698490"/>
          </a:xfrm>
        </p:grpSpPr>
        <p:sp>
          <p:nvSpPr>
            <p:cNvPr id="18" name="右箭头 17"/>
            <p:cNvSpPr/>
            <p:nvPr/>
          </p:nvSpPr>
          <p:spPr>
            <a:xfrm>
              <a:off x="0" y="1842061"/>
              <a:ext cx="4716016" cy="698490"/>
            </a:xfrm>
            <a:prstGeom prst="rightArrow">
              <a:avLst>
                <a:gd name="adj1" fmla="val 67366"/>
                <a:gd name="adj2" fmla="val 50000"/>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19" name="右箭头 18"/>
            <p:cNvSpPr/>
            <p:nvPr/>
          </p:nvSpPr>
          <p:spPr>
            <a:xfrm>
              <a:off x="-36512" y="1928444"/>
              <a:ext cx="4695294" cy="525725"/>
            </a:xfrm>
            <a:prstGeom prst="rightArrow">
              <a:avLst>
                <a:gd name="adj1" fmla="val 75096"/>
                <a:gd name="adj2" fmla="val 50000"/>
              </a:avLst>
            </a:prstGeom>
            <a:noFill/>
            <a:ln w="6350" cap="flat" cmpd="sng" algn="ctr">
              <a:solidFill>
                <a:srgbClr val="FFFFFF">
                  <a:lumMod val="40000"/>
                  <a:lumOff val="6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grpSp>
      <p:grpSp>
        <p:nvGrpSpPr>
          <p:cNvPr id="20" name="组合 19"/>
          <p:cNvGrpSpPr/>
          <p:nvPr/>
        </p:nvGrpSpPr>
        <p:grpSpPr>
          <a:xfrm rot="16200000">
            <a:off x="4615404" y="4951114"/>
            <a:ext cx="4752528" cy="698490"/>
            <a:chOff x="-36512" y="1842061"/>
            <a:chExt cx="4752528" cy="698490"/>
          </a:xfrm>
        </p:grpSpPr>
        <p:sp>
          <p:nvSpPr>
            <p:cNvPr id="21" name="右箭头 20"/>
            <p:cNvSpPr/>
            <p:nvPr/>
          </p:nvSpPr>
          <p:spPr>
            <a:xfrm>
              <a:off x="0" y="1842061"/>
              <a:ext cx="4716016" cy="698490"/>
            </a:xfrm>
            <a:prstGeom prst="rightArrow">
              <a:avLst>
                <a:gd name="adj1" fmla="val 67366"/>
                <a:gd name="adj2" fmla="val 50000"/>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22" name="右箭头 21"/>
            <p:cNvSpPr/>
            <p:nvPr/>
          </p:nvSpPr>
          <p:spPr>
            <a:xfrm>
              <a:off x="-36512" y="1928444"/>
              <a:ext cx="4695294" cy="525725"/>
            </a:xfrm>
            <a:prstGeom prst="rightArrow">
              <a:avLst>
                <a:gd name="adj1" fmla="val 75096"/>
                <a:gd name="adj2" fmla="val 50000"/>
              </a:avLst>
            </a:prstGeom>
            <a:noFill/>
            <a:ln w="6350" cap="flat" cmpd="sng" algn="ctr">
              <a:solidFill>
                <a:srgbClr val="FFFFFF">
                  <a:lumMod val="40000"/>
                  <a:lumOff val="6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grpSp>
      <p:grpSp>
        <p:nvGrpSpPr>
          <p:cNvPr id="23" name="组合 22"/>
          <p:cNvGrpSpPr/>
          <p:nvPr/>
        </p:nvGrpSpPr>
        <p:grpSpPr>
          <a:xfrm rot="16200000">
            <a:off x="5264437" y="4079324"/>
            <a:ext cx="4752528" cy="698490"/>
            <a:chOff x="-36512" y="1842061"/>
            <a:chExt cx="4752528" cy="698490"/>
          </a:xfrm>
        </p:grpSpPr>
        <p:sp>
          <p:nvSpPr>
            <p:cNvPr id="24" name="右箭头 23"/>
            <p:cNvSpPr/>
            <p:nvPr/>
          </p:nvSpPr>
          <p:spPr>
            <a:xfrm>
              <a:off x="0" y="1842061"/>
              <a:ext cx="4716016" cy="698490"/>
            </a:xfrm>
            <a:prstGeom prst="rightArrow">
              <a:avLst>
                <a:gd name="adj1" fmla="val 67366"/>
                <a:gd name="adj2" fmla="val 50000"/>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25" name="右箭头 24"/>
            <p:cNvSpPr/>
            <p:nvPr/>
          </p:nvSpPr>
          <p:spPr>
            <a:xfrm>
              <a:off x="-36512" y="1928444"/>
              <a:ext cx="4695294" cy="525725"/>
            </a:xfrm>
            <a:prstGeom prst="rightArrow">
              <a:avLst>
                <a:gd name="adj1" fmla="val 75096"/>
                <a:gd name="adj2" fmla="val 50000"/>
              </a:avLst>
            </a:prstGeom>
            <a:noFill/>
            <a:ln w="6350" cap="flat" cmpd="sng" algn="ctr">
              <a:solidFill>
                <a:srgbClr val="FFFFFF">
                  <a:lumMod val="40000"/>
                  <a:lumOff val="6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grpSp>
      <p:grpSp>
        <p:nvGrpSpPr>
          <p:cNvPr id="26" name="组合 25"/>
          <p:cNvGrpSpPr/>
          <p:nvPr/>
        </p:nvGrpSpPr>
        <p:grpSpPr>
          <a:xfrm rot="16200000">
            <a:off x="5913469" y="3207534"/>
            <a:ext cx="4752528" cy="698490"/>
            <a:chOff x="-36512" y="1842061"/>
            <a:chExt cx="4752528" cy="698490"/>
          </a:xfrm>
        </p:grpSpPr>
        <p:sp>
          <p:nvSpPr>
            <p:cNvPr id="27" name="右箭头 26"/>
            <p:cNvSpPr/>
            <p:nvPr/>
          </p:nvSpPr>
          <p:spPr>
            <a:xfrm>
              <a:off x="0" y="1842061"/>
              <a:ext cx="4716016" cy="698490"/>
            </a:xfrm>
            <a:prstGeom prst="rightArrow">
              <a:avLst>
                <a:gd name="adj1" fmla="val 67366"/>
                <a:gd name="adj2" fmla="val 50000"/>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8" name="右箭头 27"/>
            <p:cNvSpPr/>
            <p:nvPr/>
          </p:nvSpPr>
          <p:spPr>
            <a:xfrm>
              <a:off x="-36512" y="1928444"/>
              <a:ext cx="4695294" cy="525725"/>
            </a:xfrm>
            <a:prstGeom prst="rightArrow">
              <a:avLst>
                <a:gd name="adj1" fmla="val 75096"/>
                <a:gd name="adj2" fmla="val 50000"/>
              </a:avLst>
            </a:prstGeom>
            <a:noFill/>
            <a:ln w="6350" cap="flat" cmpd="sng" algn="ctr">
              <a:solidFill>
                <a:srgbClr val="FFFFFF">
                  <a:lumMod val="40000"/>
                  <a:lumOff val="6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9" name="Rectangle 13" descr="FD1DDF730CE4456e89755B07FE1653D0# #Rectangle 13"/>
          <p:cNvSpPr>
            <a:spLocks noChangeArrowheads="1"/>
          </p:cNvSpPr>
          <p:nvPr/>
        </p:nvSpPr>
        <p:spPr bwMode="auto">
          <a:xfrm>
            <a:off x="6170405" y="4273810"/>
            <a:ext cx="35901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p>
        </p:txBody>
      </p:sp>
      <p:sp>
        <p:nvSpPr>
          <p:cNvPr id="30" name="TextBox 29"/>
          <p:cNvSpPr txBox="1"/>
          <p:nvPr/>
        </p:nvSpPr>
        <p:spPr>
          <a:xfrm>
            <a:off x="6222102" y="4119922"/>
            <a:ext cx="256480" cy="153888"/>
          </a:xfrm>
          <a:prstGeom prst="rect">
            <a:avLst/>
          </a:prstGeom>
          <a:noFill/>
        </p:spPr>
        <p:txBody>
          <a:bodyPr vert="horz"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提升</a:t>
            </a:r>
          </a:p>
        </p:txBody>
      </p:sp>
      <p:sp>
        <p:nvSpPr>
          <p:cNvPr id="31" name="Rectangle 13" descr="FD1DDF730CE4456e89755B07FE1653D0# #Rectangle 13"/>
          <p:cNvSpPr>
            <a:spLocks noChangeArrowheads="1"/>
          </p:cNvSpPr>
          <p:nvPr/>
        </p:nvSpPr>
        <p:spPr bwMode="auto">
          <a:xfrm>
            <a:off x="6813709" y="3383975"/>
            <a:ext cx="35901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p>
        </p:txBody>
      </p:sp>
      <p:sp>
        <p:nvSpPr>
          <p:cNvPr id="32" name="TextBox 31"/>
          <p:cNvSpPr txBox="1"/>
          <p:nvPr/>
        </p:nvSpPr>
        <p:spPr>
          <a:xfrm>
            <a:off x="6865406" y="3230087"/>
            <a:ext cx="256480" cy="153888"/>
          </a:xfrm>
          <a:prstGeom prst="rect">
            <a:avLst/>
          </a:prstGeom>
          <a:noFill/>
        </p:spPr>
        <p:txBody>
          <a:bodyPr vert="horz"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提升</a:t>
            </a:r>
          </a:p>
        </p:txBody>
      </p:sp>
      <p:sp>
        <p:nvSpPr>
          <p:cNvPr id="33" name="Rectangle 13" descr="FD1DDF730CE4456e89755B07FE1653D0# #Rectangle 13"/>
          <p:cNvSpPr>
            <a:spLocks noChangeArrowheads="1"/>
          </p:cNvSpPr>
          <p:nvPr/>
        </p:nvSpPr>
        <p:spPr bwMode="auto">
          <a:xfrm>
            <a:off x="7461195" y="2550264"/>
            <a:ext cx="35901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p>
        </p:txBody>
      </p:sp>
      <p:sp>
        <p:nvSpPr>
          <p:cNvPr id="34" name="TextBox 33"/>
          <p:cNvSpPr txBox="1"/>
          <p:nvPr/>
        </p:nvSpPr>
        <p:spPr>
          <a:xfrm>
            <a:off x="7512892" y="2396376"/>
            <a:ext cx="256480" cy="153888"/>
          </a:xfrm>
          <a:prstGeom prst="rect">
            <a:avLst/>
          </a:prstGeom>
          <a:noFill/>
        </p:spPr>
        <p:txBody>
          <a:bodyPr vert="horz"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提升</a:t>
            </a:r>
          </a:p>
        </p:txBody>
      </p:sp>
      <p:sp>
        <p:nvSpPr>
          <p:cNvPr id="35" name="Rectangle 13" descr="FD1DDF730CE4456e89755B07FE1653D0# #Rectangle 13"/>
          <p:cNvSpPr>
            <a:spLocks noChangeArrowheads="1"/>
          </p:cNvSpPr>
          <p:nvPr/>
        </p:nvSpPr>
        <p:spPr bwMode="auto">
          <a:xfrm>
            <a:off x="8110228" y="1671650"/>
            <a:ext cx="35901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p>
        </p:txBody>
      </p:sp>
      <p:sp>
        <p:nvSpPr>
          <p:cNvPr id="36" name="TextBox 35"/>
          <p:cNvSpPr txBox="1"/>
          <p:nvPr/>
        </p:nvSpPr>
        <p:spPr>
          <a:xfrm>
            <a:off x="8161925" y="1517762"/>
            <a:ext cx="256480" cy="153888"/>
          </a:xfrm>
          <a:prstGeom prst="rect">
            <a:avLst/>
          </a:prstGeom>
          <a:noFill/>
        </p:spPr>
        <p:txBody>
          <a:bodyPr vert="horz"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提升</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2" presetClass="entr" presetSubtype="8"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0-#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8"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0-#ppt_w/2"/>
                                          </p:val>
                                        </p:tav>
                                        <p:tav tm="100000">
                                          <p:val>
                                            <p:strVal val="#ppt_x"/>
                                          </p:val>
                                        </p:tav>
                                      </p:tavLst>
                                    </p:anim>
                                    <p:anim calcmode="lin" valueType="num">
                                      <p:cBhvr additive="base">
                                        <p:cTn id="79" dur="500" fill="hold"/>
                                        <p:tgtEl>
                                          <p:spTgt spid="13"/>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22" presetClass="entr" presetSubtype="8" fill="hold"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left)">
                                      <p:cBhvr>
                                        <p:cTn id="8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0" grpId="0"/>
      <p:bldP spid="31" grpId="0"/>
      <p:bldP spid="32" grpId="0"/>
      <p:bldP spid="33" grpId="0"/>
      <p:bldP spid="34" grpId="0"/>
      <p:bldP spid="35"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grpSp>
        <p:nvGrpSpPr>
          <p:cNvPr id="3" name="组合 2"/>
          <p:cNvGrpSpPr/>
          <p:nvPr/>
        </p:nvGrpSpPr>
        <p:grpSpPr>
          <a:xfrm>
            <a:off x="931836" y="1616301"/>
            <a:ext cx="1352926" cy="1352926"/>
            <a:chOff x="1003844" y="1472285"/>
            <a:chExt cx="1352926" cy="1352926"/>
          </a:xfrm>
        </p:grpSpPr>
        <p:sp>
          <p:nvSpPr>
            <p:cNvPr id="4"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 name="TextBox 4"/>
            <p:cNvSpPr txBox="1"/>
            <p:nvPr/>
          </p:nvSpPr>
          <p:spPr>
            <a:xfrm>
              <a:off x="1202218" y="1811239"/>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latin typeface="微软雅黑" panose="020B0503020204020204" pitchFamily="34" charset="-122"/>
                  <a:ea typeface="微软雅黑" panose="020B0503020204020204" pitchFamily="34" charset="-122"/>
                </a:rPr>
                <a:t>3</a:t>
              </a:r>
              <a:r>
                <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55576" y="3004742"/>
            <a:ext cx="1512620" cy="1513898"/>
            <a:chOff x="827584" y="2860726"/>
            <a:chExt cx="1512620" cy="1513898"/>
          </a:xfrm>
        </p:grpSpPr>
        <p:sp>
          <p:nvSpPr>
            <p:cNvPr id="7"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8" name="TextBox 7"/>
            <p:cNvSpPr txBox="1"/>
            <p:nvPr/>
          </p:nvSpPr>
          <p:spPr>
            <a:xfrm>
              <a:off x="1115616" y="349351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latin typeface="微软雅黑" panose="020B0503020204020204" pitchFamily="34" charset="-122"/>
                  <a:ea typeface="微软雅黑" panose="020B0503020204020204" pitchFamily="34" charset="-122"/>
                </a:rPr>
                <a:t>50</a:t>
              </a:r>
              <a:r>
                <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303115" y="1402950"/>
            <a:ext cx="1567555" cy="1566277"/>
            <a:chOff x="2375123" y="1258934"/>
            <a:chExt cx="1567555" cy="1566277"/>
          </a:xfrm>
        </p:grpSpPr>
        <p:sp>
          <p:nvSpPr>
            <p:cNvPr id="10"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 name="TextBox 10"/>
            <p:cNvSpPr txBox="1"/>
            <p:nvPr/>
          </p:nvSpPr>
          <p:spPr>
            <a:xfrm>
              <a:off x="2915816" y="1697812"/>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latin typeface="微软雅黑" panose="020B0503020204020204" pitchFamily="34" charset="-122"/>
                  <a:ea typeface="微软雅黑" panose="020B0503020204020204" pitchFamily="34" charset="-122"/>
                </a:rPr>
                <a:t>50</a:t>
              </a:r>
              <a:r>
                <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304059" y="3004742"/>
            <a:ext cx="1727248" cy="1727248"/>
            <a:chOff x="2376067" y="2860726"/>
            <a:chExt cx="1727248" cy="1727248"/>
          </a:xfrm>
        </p:grpSpPr>
        <p:sp>
          <p:nvSpPr>
            <p:cNvPr id="13"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rgbClr val="C00000"/>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5" name="TextBox 14"/>
            <p:cNvSpPr txBox="1"/>
            <p:nvPr/>
          </p:nvSpPr>
          <p:spPr>
            <a:xfrm>
              <a:off x="2962059" y="3651870"/>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latin typeface="微软雅黑" panose="020B0503020204020204" pitchFamily="34" charset="-122"/>
                  <a:ea typeface="微软雅黑" panose="020B0503020204020204" pitchFamily="34" charset="-122"/>
                </a:rPr>
                <a:t>80</a:t>
              </a:r>
              <a:r>
                <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594941" y="1676868"/>
            <a:ext cx="501650" cy="506412"/>
            <a:chOff x="4929188" y="1303338"/>
            <a:chExt cx="501650" cy="506412"/>
          </a:xfrm>
        </p:grpSpPr>
        <p:sp>
          <p:nvSpPr>
            <p:cNvPr id="17"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8"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9"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590178" y="2429787"/>
            <a:ext cx="506413" cy="506412"/>
            <a:chOff x="1339850" y="2163763"/>
            <a:chExt cx="506413" cy="506412"/>
          </a:xfrm>
        </p:grpSpPr>
        <p:sp>
          <p:nvSpPr>
            <p:cNvPr id="21"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2"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3"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4" name="Oval 16"/>
            <p:cNvSpPr>
              <a:spLocks noChangeArrowheads="1"/>
            </p:cNvSpPr>
            <p:nvPr/>
          </p:nvSpPr>
          <p:spPr bwMode="auto">
            <a:xfrm>
              <a:off x="1549400" y="2419350"/>
              <a:ext cx="82550" cy="825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594941" y="3182706"/>
            <a:ext cx="501650" cy="506413"/>
            <a:chOff x="5093055" y="2766720"/>
            <a:chExt cx="501650" cy="506413"/>
          </a:xfrm>
        </p:grpSpPr>
        <p:sp>
          <p:nvSpPr>
            <p:cNvPr id="26"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7" name="Oval 22"/>
            <p:cNvSpPr>
              <a:spLocks noChangeArrowheads="1"/>
            </p:cNvSpPr>
            <p:nvPr/>
          </p:nvSpPr>
          <p:spPr bwMode="auto">
            <a:xfrm>
              <a:off x="5201005" y="3069933"/>
              <a:ext cx="98425" cy="984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8"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9"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590178" y="3935627"/>
            <a:ext cx="506413" cy="506412"/>
            <a:chOff x="6137274" y="1900165"/>
            <a:chExt cx="506413" cy="506412"/>
          </a:xfrm>
        </p:grpSpPr>
        <p:sp>
          <p:nvSpPr>
            <p:cNvPr id="31"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2"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sp>
        <p:nvSpPr>
          <p:cNvPr id="33" name="Text Box 11"/>
          <p:cNvSpPr txBox="1">
            <a:spLocks noChangeArrowheads="1"/>
          </p:cNvSpPr>
          <p:nvPr/>
        </p:nvSpPr>
        <p:spPr bwMode="auto">
          <a:xfrm>
            <a:off x="5240652" y="1603097"/>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4" name="Text Box 11"/>
          <p:cNvSpPr txBox="1">
            <a:spLocks noChangeArrowheads="1"/>
          </p:cNvSpPr>
          <p:nvPr/>
        </p:nvSpPr>
        <p:spPr bwMode="auto">
          <a:xfrm>
            <a:off x="5240652" y="2388146"/>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5" name="Text Box 11"/>
          <p:cNvSpPr txBox="1">
            <a:spLocks noChangeArrowheads="1"/>
          </p:cNvSpPr>
          <p:nvPr/>
        </p:nvSpPr>
        <p:spPr bwMode="auto">
          <a:xfrm>
            <a:off x="5240652" y="3173195"/>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6" name="Text Box 11"/>
          <p:cNvSpPr txBox="1">
            <a:spLocks noChangeArrowheads="1"/>
          </p:cNvSpPr>
          <p:nvPr/>
        </p:nvSpPr>
        <p:spPr bwMode="auto">
          <a:xfrm>
            <a:off x="5240652" y="3958245"/>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9" decel="666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0-#ppt_w/2"/>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2" decel="666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300" fill="hold"/>
                                            <p:tgtEl>
                                              <p:spTgt spid="6"/>
                                            </p:tgtEl>
                                            <p:attrNameLst>
                                              <p:attrName>ppt_x</p:attrName>
                                            </p:attrNameLst>
                                          </p:cBhvr>
                                          <p:tavLst>
                                            <p:tav tm="0">
                                              <p:val>
                                                <p:strVal val="0-#ppt_w/2"/>
                                              </p:val>
                                            </p:tav>
                                            <p:tav tm="100000">
                                              <p:val>
                                                <p:strVal val="#ppt_x"/>
                                              </p:val>
                                            </p:tav>
                                          </p:tavLst>
                                        </p:anim>
                                        <p:anim calcmode="lin" valueType="num">
                                          <p:cBhvr additive="base">
                                            <p:cTn id="17" dur="3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3" decel="666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fill="hold"/>
                                            <p:tgtEl>
                                              <p:spTgt spid="9"/>
                                            </p:tgtEl>
                                            <p:attrNameLst>
                                              <p:attrName>ppt_x</p:attrName>
                                            </p:attrNameLst>
                                          </p:cBhvr>
                                          <p:tavLst>
                                            <p:tav tm="0">
                                              <p:val>
                                                <p:strVal val="1+#ppt_w/2"/>
                                              </p:val>
                                            </p:tav>
                                            <p:tav tm="100000">
                                              <p:val>
                                                <p:strVal val="#ppt_x"/>
                                              </p:val>
                                            </p:tav>
                                          </p:tavLst>
                                        </p:anim>
                                        <p:anim calcmode="lin" valueType="num">
                                          <p:cBhvr additive="base">
                                            <p:cTn id="22" dur="300" fill="hold"/>
                                            <p:tgtEl>
                                              <p:spTgt spid="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decel="6660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1+#ppt_w/2"/>
                                              </p:val>
                                            </p:tav>
                                            <p:tav tm="100000">
                                              <p:val>
                                                <p:strVal val="#ppt_x"/>
                                              </p:val>
                                            </p:tav>
                                          </p:tavLst>
                                        </p:anim>
                                        <p:anim calcmode="lin" valueType="num">
                                          <p:cBhvr additive="base">
                                            <p:cTn id="27" dur="3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childTnLst>
                              </p:cTn>
                            </p:par>
                            <p:par>
                              <p:cTn id="49" fill="hold">
                                <p:stCondLst>
                                  <p:cond delay="3000"/>
                                </p:stCondLst>
                                <p:childTnLst>
                                  <p:par>
                                    <p:cTn id="50" presetID="2" presetClass="entr" presetSubtype="2" fill="hold" grpId="0" nodeType="afterEffect" p14:presetBounceEnd="53000">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14:bounceEnd="53000">
                                          <p:cBhvr additive="base">
                                            <p:cTn id="52" dur="300" fill="hold"/>
                                            <p:tgtEl>
                                              <p:spTgt spid="33"/>
                                            </p:tgtEl>
                                            <p:attrNameLst>
                                              <p:attrName>ppt_x</p:attrName>
                                            </p:attrNameLst>
                                          </p:cBhvr>
                                          <p:tavLst>
                                            <p:tav tm="0">
                                              <p:val>
                                                <p:strVal val="1+#ppt_w/2"/>
                                              </p:val>
                                            </p:tav>
                                            <p:tav tm="100000">
                                              <p:val>
                                                <p:strVal val="#ppt_x"/>
                                              </p:val>
                                            </p:tav>
                                          </p:tavLst>
                                        </p:anim>
                                        <p:anim calcmode="lin" valueType="num" p14:bounceEnd="53000">
                                          <p:cBhvr additive="base">
                                            <p:cTn id="53" dur="300" fill="hold"/>
                                            <p:tgtEl>
                                              <p:spTgt spid="33"/>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2" fill="hold" grpId="0" nodeType="afterEffect" p14:presetBounceEnd="53000">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14:bounceEnd="53000">
                                          <p:cBhvr additive="base">
                                            <p:cTn id="57" dur="300" fill="hold"/>
                                            <p:tgtEl>
                                              <p:spTgt spid="34"/>
                                            </p:tgtEl>
                                            <p:attrNameLst>
                                              <p:attrName>ppt_x</p:attrName>
                                            </p:attrNameLst>
                                          </p:cBhvr>
                                          <p:tavLst>
                                            <p:tav tm="0">
                                              <p:val>
                                                <p:strVal val="1+#ppt_w/2"/>
                                              </p:val>
                                            </p:tav>
                                            <p:tav tm="100000">
                                              <p:val>
                                                <p:strVal val="#ppt_x"/>
                                              </p:val>
                                            </p:tav>
                                          </p:tavLst>
                                        </p:anim>
                                        <p:anim calcmode="lin" valueType="num" p14:bounceEnd="53000">
                                          <p:cBhvr additive="base">
                                            <p:cTn id="58" dur="300" fill="hold"/>
                                            <p:tgtEl>
                                              <p:spTgt spid="34"/>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2" presetClass="entr" presetSubtype="2" fill="hold" grpId="0" nodeType="afterEffect" p14:presetBounceEnd="53000">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14:bounceEnd="53000">
                                          <p:cBhvr additive="base">
                                            <p:cTn id="62" dur="300" fill="hold"/>
                                            <p:tgtEl>
                                              <p:spTgt spid="35"/>
                                            </p:tgtEl>
                                            <p:attrNameLst>
                                              <p:attrName>ppt_x</p:attrName>
                                            </p:attrNameLst>
                                          </p:cBhvr>
                                          <p:tavLst>
                                            <p:tav tm="0">
                                              <p:val>
                                                <p:strVal val="1+#ppt_w/2"/>
                                              </p:val>
                                            </p:tav>
                                            <p:tav tm="100000">
                                              <p:val>
                                                <p:strVal val="#ppt_x"/>
                                              </p:val>
                                            </p:tav>
                                          </p:tavLst>
                                        </p:anim>
                                        <p:anim calcmode="lin" valueType="num" p14:bounceEnd="53000">
                                          <p:cBhvr additive="base">
                                            <p:cTn id="63" dur="300" fill="hold"/>
                                            <p:tgtEl>
                                              <p:spTgt spid="35"/>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 presetClass="entr" presetSubtype="2" fill="hold" grpId="0" nodeType="afterEffect" p14:presetBounceEnd="53000">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14:bounceEnd="53000">
                                          <p:cBhvr additive="base">
                                            <p:cTn id="67" dur="300" fill="hold"/>
                                            <p:tgtEl>
                                              <p:spTgt spid="36"/>
                                            </p:tgtEl>
                                            <p:attrNameLst>
                                              <p:attrName>ppt_x</p:attrName>
                                            </p:attrNameLst>
                                          </p:cBhvr>
                                          <p:tavLst>
                                            <p:tav tm="0">
                                              <p:val>
                                                <p:strVal val="1+#ppt_w/2"/>
                                              </p:val>
                                            </p:tav>
                                            <p:tav tm="100000">
                                              <p:val>
                                                <p:strVal val="#ppt_x"/>
                                              </p:val>
                                            </p:tav>
                                          </p:tavLst>
                                        </p:anim>
                                        <p:anim calcmode="lin" valueType="num" p14:bounceEnd="53000">
                                          <p:cBhvr additive="base">
                                            <p:cTn id="68"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9" decel="666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0-#ppt_w/2"/>
                                              </p:val>
                                            </p:tav>
                                            <p:tav tm="100000">
                                              <p:val>
                                                <p:strVal val="#ppt_x"/>
                                              </p:val>
                                            </p:tav>
                                          </p:tavLst>
                                        </p:anim>
                                        <p:anim calcmode="lin" valueType="num">
                                          <p:cBhvr additive="base">
                                            <p:cTn id="12" dur="3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2" decel="666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300" fill="hold"/>
                                            <p:tgtEl>
                                              <p:spTgt spid="6"/>
                                            </p:tgtEl>
                                            <p:attrNameLst>
                                              <p:attrName>ppt_x</p:attrName>
                                            </p:attrNameLst>
                                          </p:cBhvr>
                                          <p:tavLst>
                                            <p:tav tm="0">
                                              <p:val>
                                                <p:strVal val="0-#ppt_w/2"/>
                                              </p:val>
                                            </p:tav>
                                            <p:tav tm="100000">
                                              <p:val>
                                                <p:strVal val="#ppt_x"/>
                                              </p:val>
                                            </p:tav>
                                          </p:tavLst>
                                        </p:anim>
                                        <p:anim calcmode="lin" valueType="num">
                                          <p:cBhvr additive="base">
                                            <p:cTn id="17" dur="3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3" decel="666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fill="hold"/>
                                            <p:tgtEl>
                                              <p:spTgt spid="9"/>
                                            </p:tgtEl>
                                            <p:attrNameLst>
                                              <p:attrName>ppt_x</p:attrName>
                                            </p:attrNameLst>
                                          </p:cBhvr>
                                          <p:tavLst>
                                            <p:tav tm="0">
                                              <p:val>
                                                <p:strVal val="1+#ppt_w/2"/>
                                              </p:val>
                                            </p:tav>
                                            <p:tav tm="100000">
                                              <p:val>
                                                <p:strVal val="#ppt_x"/>
                                              </p:val>
                                            </p:tav>
                                          </p:tavLst>
                                        </p:anim>
                                        <p:anim calcmode="lin" valueType="num">
                                          <p:cBhvr additive="base">
                                            <p:cTn id="22" dur="300" fill="hold"/>
                                            <p:tgtEl>
                                              <p:spTgt spid="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decel="6660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1+#ppt_w/2"/>
                                              </p:val>
                                            </p:tav>
                                            <p:tav tm="100000">
                                              <p:val>
                                                <p:strVal val="#ppt_x"/>
                                              </p:val>
                                            </p:tav>
                                          </p:tavLst>
                                        </p:anim>
                                        <p:anim calcmode="lin" valueType="num">
                                          <p:cBhvr additive="base">
                                            <p:cTn id="27" dur="3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childTnLst>
                              </p:cTn>
                            </p:par>
                            <p:par>
                              <p:cTn id="49" fill="hold">
                                <p:stCondLst>
                                  <p:cond delay="3000"/>
                                </p:stCondLst>
                                <p:childTnLst>
                                  <p:par>
                                    <p:cTn id="50" presetID="2" presetClass="entr" presetSubtype="2"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300" fill="hold"/>
                                            <p:tgtEl>
                                              <p:spTgt spid="33"/>
                                            </p:tgtEl>
                                            <p:attrNameLst>
                                              <p:attrName>ppt_x</p:attrName>
                                            </p:attrNameLst>
                                          </p:cBhvr>
                                          <p:tavLst>
                                            <p:tav tm="0">
                                              <p:val>
                                                <p:strVal val="1+#ppt_w/2"/>
                                              </p:val>
                                            </p:tav>
                                            <p:tav tm="100000">
                                              <p:val>
                                                <p:strVal val="#ppt_x"/>
                                              </p:val>
                                            </p:tav>
                                          </p:tavLst>
                                        </p:anim>
                                        <p:anim calcmode="lin" valueType="num">
                                          <p:cBhvr additive="base">
                                            <p:cTn id="53" dur="300" fill="hold"/>
                                            <p:tgtEl>
                                              <p:spTgt spid="33"/>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2"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300" fill="hold"/>
                                            <p:tgtEl>
                                              <p:spTgt spid="34"/>
                                            </p:tgtEl>
                                            <p:attrNameLst>
                                              <p:attrName>ppt_x</p:attrName>
                                            </p:attrNameLst>
                                          </p:cBhvr>
                                          <p:tavLst>
                                            <p:tav tm="0">
                                              <p:val>
                                                <p:strVal val="1+#ppt_w/2"/>
                                              </p:val>
                                            </p:tav>
                                            <p:tav tm="100000">
                                              <p:val>
                                                <p:strVal val="#ppt_x"/>
                                              </p:val>
                                            </p:tav>
                                          </p:tavLst>
                                        </p:anim>
                                        <p:anim calcmode="lin" valueType="num">
                                          <p:cBhvr additive="base">
                                            <p:cTn id="58" dur="300" fill="hold"/>
                                            <p:tgtEl>
                                              <p:spTgt spid="34"/>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2" presetClass="entr" presetSubtype="2"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300" fill="hold"/>
                                            <p:tgtEl>
                                              <p:spTgt spid="35"/>
                                            </p:tgtEl>
                                            <p:attrNameLst>
                                              <p:attrName>ppt_x</p:attrName>
                                            </p:attrNameLst>
                                          </p:cBhvr>
                                          <p:tavLst>
                                            <p:tav tm="0">
                                              <p:val>
                                                <p:strVal val="1+#ppt_w/2"/>
                                              </p:val>
                                            </p:tav>
                                            <p:tav tm="100000">
                                              <p:val>
                                                <p:strVal val="#ppt_x"/>
                                              </p:val>
                                            </p:tav>
                                          </p:tavLst>
                                        </p:anim>
                                        <p:anim calcmode="lin" valueType="num">
                                          <p:cBhvr additive="base">
                                            <p:cTn id="63" dur="300" fill="hold"/>
                                            <p:tgtEl>
                                              <p:spTgt spid="35"/>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 presetClass="entr" presetSubtype="2"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300" fill="hold"/>
                                            <p:tgtEl>
                                              <p:spTgt spid="36"/>
                                            </p:tgtEl>
                                            <p:attrNameLst>
                                              <p:attrName>ppt_x</p:attrName>
                                            </p:attrNameLst>
                                          </p:cBhvr>
                                          <p:tavLst>
                                            <p:tav tm="0">
                                              <p:val>
                                                <p:strVal val="1+#ppt_w/2"/>
                                              </p:val>
                                            </p:tav>
                                            <p:tav tm="100000">
                                              <p:val>
                                                <p:strVal val="#ppt_x"/>
                                              </p:val>
                                            </p:tav>
                                          </p:tavLst>
                                        </p:anim>
                                        <p:anim calcmode="lin" valueType="num">
                                          <p:cBhvr additive="base">
                                            <p:cTn id="68"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3" grpId="0"/>
          <p:bldP spid="34" grpId="0"/>
          <p:bldP spid="35" grpId="0"/>
          <p:bldP spid="36"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cxnSp>
        <p:nvCxnSpPr>
          <p:cNvPr id="3" name="直接连接符 2"/>
          <p:cNvCxnSpPr/>
          <p:nvPr/>
        </p:nvCxnSpPr>
        <p:spPr>
          <a:xfrm flipV="1">
            <a:off x="3664322" y="1851456"/>
            <a:ext cx="1806054" cy="179654"/>
          </a:xfrm>
          <a:prstGeom prst="line">
            <a:avLst/>
          </a:prstGeom>
          <a:noFill/>
          <a:ln w="9525" cap="flat" cmpd="sng" algn="ctr">
            <a:solidFill>
              <a:srgbClr val="C00000"/>
            </a:solidFill>
            <a:prstDash val="solid"/>
          </a:ln>
          <a:effectLst/>
        </p:spPr>
      </p:cxnSp>
      <p:cxnSp>
        <p:nvCxnSpPr>
          <p:cNvPr id="4" name="直接连接符 3"/>
          <p:cNvCxnSpPr/>
          <p:nvPr/>
        </p:nvCxnSpPr>
        <p:spPr>
          <a:xfrm>
            <a:off x="3638922" y="2286698"/>
            <a:ext cx="3749675" cy="865187"/>
          </a:xfrm>
          <a:prstGeom prst="line">
            <a:avLst/>
          </a:prstGeom>
          <a:noFill/>
          <a:ln w="9525" cap="flat" cmpd="sng" algn="ctr">
            <a:solidFill>
              <a:srgbClr val="C00000"/>
            </a:solidFill>
            <a:prstDash val="solid"/>
          </a:ln>
          <a:effectLst/>
        </p:spPr>
      </p:cxnSp>
      <p:cxnSp>
        <p:nvCxnSpPr>
          <p:cNvPr id="5" name="直接连接符 4"/>
          <p:cNvCxnSpPr/>
          <p:nvPr/>
        </p:nvCxnSpPr>
        <p:spPr>
          <a:xfrm>
            <a:off x="3510335" y="2558160"/>
            <a:ext cx="969962" cy="673100"/>
          </a:xfrm>
          <a:prstGeom prst="line">
            <a:avLst/>
          </a:prstGeom>
          <a:noFill/>
          <a:ln w="9525" cap="flat" cmpd="sng" algn="ctr">
            <a:solidFill>
              <a:srgbClr val="C00000"/>
            </a:solidFill>
            <a:prstDash val="solid"/>
          </a:ln>
          <a:effectLst/>
        </p:spPr>
      </p:cxnSp>
      <p:cxnSp>
        <p:nvCxnSpPr>
          <p:cNvPr id="6" name="直接连接符 5"/>
          <p:cNvCxnSpPr/>
          <p:nvPr/>
        </p:nvCxnSpPr>
        <p:spPr>
          <a:xfrm>
            <a:off x="3099172" y="2853435"/>
            <a:ext cx="387350" cy="1185863"/>
          </a:xfrm>
          <a:prstGeom prst="line">
            <a:avLst/>
          </a:prstGeom>
          <a:noFill/>
          <a:ln w="9525" cap="flat" cmpd="sng" algn="ctr">
            <a:solidFill>
              <a:srgbClr val="C00000"/>
            </a:solidFill>
            <a:prstDash val="solid"/>
          </a:ln>
          <a:effectLst/>
        </p:spPr>
      </p:cxnSp>
      <p:cxnSp>
        <p:nvCxnSpPr>
          <p:cNvPr id="7" name="直接连接符 6"/>
          <p:cNvCxnSpPr/>
          <p:nvPr/>
        </p:nvCxnSpPr>
        <p:spPr>
          <a:xfrm flipH="1">
            <a:off x="2005386" y="2812160"/>
            <a:ext cx="430211" cy="753269"/>
          </a:xfrm>
          <a:prstGeom prst="line">
            <a:avLst/>
          </a:prstGeom>
          <a:noFill/>
          <a:ln w="9525" cap="flat" cmpd="sng" algn="ctr">
            <a:solidFill>
              <a:srgbClr val="C00000"/>
            </a:solidFill>
            <a:prstDash val="solid"/>
          </a:ln>
          <a:effectLst/>
        </p:spPr>
      </p:cxnSp>
      <p:grpSp>
        <p:nvGrpSpPr>
          <p:cNvPr id="8" name="组合 7"/>
          <p:cNvGrpSpPr/>
          <p:nvPr/>
        </p:nvGrpSpPr>
        <p:grpSpPr>
          <a:xfrm>
            <a:off x="5470376" y="1347400"/>
            <a:ext cx="1008112" cy="1008112"/>
            <a:chOff x="4822304" y="1027388"/>
            <a:chExt cx="1008112" cy="1008112"/>
          </a:xfrm>
        </p:grpSpPr>
        <p:sp>
          <p:nvSpPr>
            <p:cNvPr id="9" name="椭圆 8"/>
            <p:cNvSpPr/>
            <p:nvPr/>
          </p:nvSpPr>
          <p:spPr>
            <a:xfrm>
              <a:off x="4822304" y="1027388"/>
              <a:ext cx="1008112" cy="1008112"/>
            </a:xfrm>
            <a:prstGeom prst="ellipse">
              <a:avLst/>
            </a:prstGeom>
            <a:solidFill>
              <a:srgbClr val="C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4876635" y="1269834"/>
              <a:ext cx="902811" cy="52322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点击添加</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文本内容</a:t>
              </a:r>
            </a:p>
          </p:txBody>
        </p:sp>
      </p:grpSp>
      <p:grpSp>
        <p:nvGrpSpPr>
          <p:cNvPr id="11" name="组合 10"/>
          <p:cNvGrpSpPr/>
          <p:nvPr/>
        </p:nvGrpSpPr>
        <p:grpSpPr>
          <a:xfrm>
            <a:off x="7380312" y="2732558"/>
            <a:ext cx="1008112" cy="1008112"/>
            <a:chOff x="6732240" y="2412546"/>
            <a:chExt cx="1008112" cy="1008112"/>
          </a:xfrm>
        </p:grpSpPr>
        <p:sp>
          <p:nvSpPr>
            <p:cNvPr id="12" name="椭圆 11"/>
            <p:cNvSpPr/>
            <p:nvPr/>
          </p:nvSpPr>
          <p:spPr>
            <a:xfrm>
              <a:off x="6732240" y="2412546"/>
              <a:ext cx="1008112" cy="1008112"/>
            </a:xfrm>
            <a:prstGeom prst="ellipse">
              <a:avLst/>
            </a:prstGeom>
            <a:solidFill>
              <a:srgbClr val="C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TextBox 12"/>
            <p:cNvSpPr txBox="1"/>
            <p:nvPr/>
          </p:nvSpPr>
          <p:spPr>
            <a:xfrm>
              <a:off x="6784890" y="2654992"/>
              <a:ext cx="902811" cy="52322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点击添加</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文本内容</a:t>
              </a:r>
            </a:p>
          </p:txBody>
        </p:sp>
      </p:grpSp>
      <p:grpSp>
        <p:nvGrpSpPr>
          <p:cNvPr id="15" name="组合 14"/>
          <p:cNvGrpSpPr/>
          <p:nvPr/>
        </p:nvGrpSpPr>
        <p:grpSpPr>
          <a:xfrm>
            <a:off x="4390285" y="3014826"/>
            <a:ext cx="1008112" cy="1008112"/>
            <a:chOff x="3981500" y="2857666"/>
            <a:chExt cx="1008112" cy="1008112"/>
          </a:xfrm>
        </p:grpSpPr>
        <p:sp>
          <p:nvSpPr>
            <p:cNvPr id="16" name="椭圆 15"/>
            <p:cNvSpPr/>
            <p:nvPr/>
          </p:nvSpPr>
          <p:spPr>
            <a:xfrm>
              <a:off x="3981500" y="2857666"/>
              <a:ext cx="1008112" cy="1008112"/>
            </a:xfrm>
            <a:prstGeom prst="ellipse">
              <a:avLst/>
            </a:prstGeom>
            <a:solidFill>
              <a:srgbClr val="C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TextBox 16"/>
            <p:cNvSpPr txBox="1"/>
            <p:nvPr/>
          </p:nvSpPr>
          <p:spPr>
            <a:xfrm>
              <a:off x="4048586" y="3100112"/>
              <a:ext cx="902811" cy="52322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点击添加</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文本内容</a:t>
              </a:r>
            </a:p>
          </p:txBody>
        </p:sp>
      </p:grpSp>
      <p:grpSp>
        <p:nvGrpSpPr>
          <p:cNvPr id="18" name="组合 17"/>
          <p:cNvGrpSpPr/>
          <p:nvPr/>
        </p:nvGrpSpPr>
        <p:grpSpPr>
          <a:xfrm>
            <a:off x="3131840" y="4011910"/>
            <a:ext cx="1008112" cy="1008112"/>
            <a:chOff x="2483768" y="3816992"/>
            <a:chExt cx="1008112" cy="1008112"/>
          </a:xfrm>
        </p:grpSpPr>
        <p:sp>
          <p:nvSpPr>
            <p:cNvPr id="19" name="椭圆 18"/>
            <p:cNvSpPr/>
            <p:nvPr/>
          </p:nvSpPr>
          <p:spPr>
            <a:xfrm>
              <a:off x="2483768" y="3816992"/>
              <a:ext cx="1008112" cy="1008112"/>
            </a:xfrm>
            <a:prstGeom prst="ellipse">
              <a:avLst/>
            </a:prstGeom>
            <a:solidFill>
              <a:srgbClr val="C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2536418" y="4059438"/>
              <a:ext cx="902811" cy="52322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点击添加</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文本内容</a:t>
              </a:r>
            </a:p>
          </p:txBody>
        </p:sp>
      </p:grpSp>
      <p:grpSp>
        <p:nvGrpSpPr>
          <p:cNvPr id="21" name="组合 20"/>
          <p:cNvGrpSpPr/>
          <p:nvPr/>
        </p:nvGrpSpPr>
        <p:grpSpPr>
          <a:xfrm>
            <a:off x="1259632" y="3507640"/>
            <a:ext cx="1008112" cy="1008112"/>
            <a:chOff x="611560" y="3187628"/>
            <a:chExt cx="1008112" cy="1008112"/>
          </a:xfrm>
        </p:grpSpPr>
        <p:sp>
          <p:nvSpPr>
            <p:cNvPr id="22" name="椭圆 21"/>
            <p:cNvSpPr/>
            <p:nvPr/>
          </p:nvSpPr>
          <p:spPr>
            <a:xfrm>
              <a:off x="611560" y="3187628"/>
              <a:ext cx="1008112" cy="1008112"/>
            </a:xfrm>
            <a:prstGeom prst="ellipse">
              <a:avLst/>
            </a:prstGeom>
            <a:solidFill>
              <a:srgbClr val="C0000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664210" y="3430074"/>
              <a:ext cx="902811" cy="523220"/>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点击添加</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文本内容</a:t>
              </a:r>
            </a:p>
          </p:txBody>
        </p:sp>
      </p:grpSp>
      <p:sp>
        <p:nvSpPr>
          <p:cNvPr id="24" name="椭圆 23"/>
          <p:cNvSpPr/>
          <p:nvPr/>
        </p:nvSpPr>
        <p:spPr>
          <a:xfrm>
            <a:off x="1979713" y="1219352"/>
            <a:ext cx="1680912" cy="1680912"/>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2198846" y="1677167"/>
            <a:ext cx="1210589" cy="707886"/>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影响</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300"/>
                                        <p:tgtEl>
                                          <p:spTgt spid="3"/>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300"/>
                                        <p:tgtEl>
                                          <p:spTgt spid="4"/>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300"/>
                                        <p:tgtEl>
                                          <p:spTgt spid="5"/>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4000"/>
                            </p:stCondLst>
                            <p:childTnLst>
                              <p:par>
                                <p:cTn id="50" presetID="22" presetClass="entr" presetSubtype="1"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up)">
                                      <p:cBhvr>
                                        <p:cTn id="52" dur="300"/>
                                        <p:tgtEl>
                                          <p:spTgt spid="6"/>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par>
                          <p:cTn id="59" fill="hold">
                            <p:stCondLst>
                              <p:cond delay="5000"/>
                            </p:stCondLst>
                            <p:childTnLst>
                              <p:par>
                                <p:cTn id="60" presetID="22" presetClass="entr" presetSubtype="1"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300"/>
                                        <p:tgtEl>
                                          <p:spTgt spid="7"/>
                                        </p:tgtEl>
                                      </p:cBhvr>
                                    </p:animEffect>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grpSp>
        <p:nvGrpSpPr>
          <p:cNvPr id="3" name="组合 2"/>
          <p:cNvGrpSpPr/>
          <p:nvPr/>
        </p:nvGrpSpPr>
        <p:grpSpPr>
          <a:xfrm>
            <a:off x="3560055" y="2551160"/>
            <a:ext cx="1053799" cy="1471613"/>
            <a:chOff x="3480753" y="2335135"/>
            <a:chExt cx="1053799" cy="1471613"/>
          </a:xfrm>
          <a:solidFill>
            <a:srgbClr val="C00000"/>
          </a:solidFill>
        </p:grpSpPr>
        <p:sp>
          <p:nvSpPr>
            <p:cNvPr id="4" name="任意多边形 3"/>
            <p:cNvSpPr/>
            <p:nvPr/>
          </p:nvSpPr>
          <p:spPr>
            <a:xfrm>
              <a:off x="3480753" y="2335135"/>
              <a:ext cx="1053799" cy="1471613"/>
            </a:xfrm>
            <a:custGeom>
              <a:avLst/>
              <a:gdLst>
                <a:gd name="connsiteX0" fmla="*/ 539750 w 685800"/>
                <a:gd name="connsiteY0" fmla="*/ 0 h 1079500"/>
                <a:gd name="connsiteX1" fmla="*/ 648529 w 685800"/>
                <a:gd name="connsiteY1" fmla="*/ 10966 h 1079500"/>
                <a:gd name="connsiteX2" fmla="*/ 685800 w 685800"/>
                <a:gd name="connsiteY2" fmla="*/ 22536 h 1079500"/>
                <a:gd name="connsiteX3" fmla="*/ 621755 w 685800"/>
                <a:gd name="connsiteY3" fmla="*/ 42416 h 1079500"/>
                <a:gd name="connsiteX4" fmla="*/ 334516 w 685800"/>
                <a:gd name="connsiteY4" fmla="*/ 329655 h 1079500"/>
                <a:gd name="connsiteX5" fmla="*/ 314636 w 685800"/>
                <a:gd name="connsiteY5" fmla="*/ 393699 h 1079500"/>
                <a:gd name="connsiteX6" fmla="*/ 314637 w 685800"/>
                <a:gd name="connsiteY6" fmla="*/ 393701 h 1079500"/>
                <a:gd name="connsiteX7" fmla="*/ 303067 w 685800"/>
                <a:gd name="connsiteY7" fmla="*/ 430972 h 1079500"/>
                <a:gd name="connsiteX8" fmla="*/ 292101 w 685800"/>
                <a:gd name="connsiteY8" fmla="*/ 539751 h 1079500"/>
                <a:gd name="connsiteX9" fmla="*/ 303067 w 685800"/>
                <a:gd name="connsiteY9" fmla="*/ 648530 h 1079500"/>
                <a:gd name="connsiteX10" fmla="*/ 333366 w 685800"/>
                <a:gd name="connsiteY10" fmla="*/ 746137 h 1079500"/>
                <a:gd name="connsiteX11" fmla="*/ 333365 w 685800"/>
                <a:gd name="connsiteY11" fmla="*/ 746137 h 1079500"/>
                <a:gd name="connsiteX12" fmla="*/ 334516 w 685800"/>
                <a:gd name="connsiteY12" fmla="*/ 749845 h 1079500"/>
                <a:gd name="connsiteX13" fmla="*/ 621755 w 685800"/>
                <a:gd name="connsiteY13" fmla="*/ 1037084 h 1079500"/>
                <a:gd name="connsiteX14" fmla="*/ 685800 w 685800"/>
                <a:gd name="connsiteY14" fmla="*/ 1056965 h 1079500"/>
                <a:gd name="connsiteX15" fmla="*/ 648529 w 685800"/>
                <a:gd name="connsiteY15" fmla="*/ 1068534 h 1079500"/>
                <a:gd name="connsiteX16" fmla="*/ 539750 w 685800"/>
                <a:gd name="connsiteY16" fmla="*/ 1079500 h 1079500"/>
                <a:gd name="connsiteX17" fmla="*/ 0 w 685800"/>
                <a:gd name="connsiteY17" fmla="*/ 539750 h 1079500"/>
                <a:gd name="connsiteX18" fmla="*/ 10966 w 685800"/>
                <a:gd name="connsiteY18" fmla="*/ 430971 h 1079500"/>
                <a:gd name="connsiteX19" fmla="*/ 22536 w 685800"/>
                <a:gd name="connsiteY19" fmla="*/ 393700 h 1079500"/>
                <a:gd name="connsiteX20" fmla="*/ 26577 w 685800"/>
                <a:gd name="connsiteY20" fmla="*/ 406720 h 1079500"/>
                <a:gd name="connsiteX21" fmla="*/ 26578 w 685800"/>
                <a:gd name="connsiteY21" fmla="*/ 406718 h 1079500"/>
                <a:gd name="connsiteX22" fmla="*/ 22537 w 685800"/>
                <a:gd name="connsiteY22" fmla="*/ 393701 h 1079500"/>
                <a:gd name="connsiteX23" fmla="*/ 42417 w 685800"/>
                <a:gd name="connsiteY23" fmla="*/ 329656 h 1079500"/>
                <a:gd name="connsiteX24" fmla="*/ 329656 w 685800"/>
                <a:gd name="connsiteY24" fmla="*/ 42417 h 1079500"/>
                <a:gd name="connsiteX25" fmla="*/ 333365 w 685800"/>
                <a:gd name="connsiteY25" fmla="*/ 41266 h 1079500"/>
                <a:gd name="connsiteX26" fmla="*/ 333365 w 685800"/>
                <a:gd name="connsiteY26" fmla="*/ 41265 h 1079500"/>
                <a:gd name="connsiteX27" fmla="*/ 430971 w 685800"/>
                <a:gd name="connsiteY27" fmla="*/ 10966 h 1079500"/>
                <a:gd name="connsiteX28" fmla="*/ 539750 w 685800"/>
                <a:gd name="connsiteY28"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5800" h="1079500">
                  <a:moveTo>
                    <a:pt x="539750" y="0"/>
                  </a:moveTo>
                  <a:cubicBezTo>
                    <a:pt x="577012" y="0"/>
                    <a:pt x="613392" y="3776"/>
                    <a:pt x="648529" y="10966"/>
                  </a:cubicBezTo>
                  <a:lnTo>
                    <a:pt x="685800" y="22536"/>
                  </a:lnTo>
                  <a:lnTo>
                    <a:pt x="621755" y="42416"/>
                  </a:lnTo>
                  <a:cubicBezTo>
                    <a:pt x="492605" y="97042"/>
                    <a:pt x="389142" y="200505"/>
                    <a:pt x="334516" y="329655"/>
                  </a:cubicBezTo>
                  <a:lnTo>
                    <a:pt x="314636" y="393699"/>
                  </a:lnTo>
                  <a:lnTo>
                    <a:pt x="314637" y="393701"/>
                  </a:lnTo>
                  <a:lnTo>
                    <a:pt x="303067" y="430972"/>
                  </a:lnTo>
                  <a:cubicBezTo>
                    <a:pt x="295877" y="466109"/>
                    <a:pt x="292101" y="502489"/>
                    <a:pt x="292101" y="539751"/>
                  </a:cubicBezTo>
                  <a:cubicBezTo>
                    <a:pt x="292101" y="577013"/>
                    <a:pt x="295877" y="613393"/>
                    <a:pt x="303067" y="648530"/>
                  </a:cubicBezTo>
                  <a:lnTo>
                    <a:pt x="333366" y="746137"/>
                  </a:lnTo>
                  <a:lnTo>
                    <a:pt x="333365" y="746137"/>
                  </a:lnTo>
                  <a:lnTo>
                    <a:pt x="334516" y="749845"/>
                  </a:lnTo>
                  <a:cubicBezTo>
                    <a:pt x="389142" y="878995"/>
                    <a:pt x="492605" y="982458"/>
                    <a:pt x="621755" y="1037084"/>
                  </a:cubicBezTo>
                  <a:lnTo>
                    <a:pt x="685800" y="1056965"/>
                  </a:lnTo>
                  <a:lnTo>
                    <a:pt x="648529" y="1068534"/>
                  </a:lnTo>
                  <a:cubicBezTo>
                    <a:pt x="613392" y="1075724"/>
                    <a:pt x="577012" y="1079500"/>
                    <a:pt x="539750" y="1079500"/>
                  </a:cubicBezTo>
                  <a:cubicBezTo>
                    <a:pt x="241654" y="1079500"/>
                    <a:pt x="0" y="837846"/>
                    <a:pt x="0" y="539750"/>
                  </a:cubicBezTo>
                  <a:cubicBezTo>
                    <a:pt x="0" y="502488"/>
                    <a:pt x="3776" y="466108"/>
                    <a:pt x="10966" y="430971"/>
                  </a:cubicBezTo>
                  <a:lnTo>
                    <a:pt x="22536" y="393700"/>
                  </a:lnTo>
                  <a:lnTo>
                    <a:pt x="26577" y="406720"/>
                  </a:lnTo>
                  <a:lnTo>
                    <a:pt x="26578" y="406718"/>
                  </a:lnTo>
                  <a:lnTo>
                    <a:pt x="22537" y="393701"/>
                  </a:lnTo>
                  <a:lnTo>
                    <a:pt x="42417" y="329656"/>
                  </a:lnTo>
                  <a:cubicBezTo>
                    <a:pt x="97043" y="200506"/>
                    <a:pt x="200506" y="97043"/>
                    <a:pt x="329656" y="42417"/>
                  </a:cubicBezTo>
                  <a:lnTo>
                    <a:pt x="333365" y="41266"/>
                  </a:lnTo>
                  <a:lnTo>
                    <a:pt x="333365" y="41265"/>
                  </a:lnTo>
                  <a:lnTo>
                    <a:pt x="430971" y="10966"/>
                  </a:lnTo>
                  <a:cubicBezTo>
                    <a:pt x="466108" y="3776"/>
                    <a:pt x="502488" y="0"/>
                    <a:pt x="539750" y="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5" name="新月形 4"/>
            <p:cNvSpPr/>
            <p:nvPr/>
          </p:nvSpPr>
          <p:spPr>
            <a:xfrm>
              <a:off x="3518342" y="2533970"/>
              <a:ext cx="598718" cy="1060847"/>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6" name="组合 5"/>
          <p:cNvGrpSpPr/>
          <p:nvPr/>
        </p:nvGrpSpPr>
        <p:grpSpPr>
          <a:xfrm>
            <a:off x="3560055" y="2153491"/>
            <a:ext cx="1659229" cy="934641"/>
            <a:chOff x="3480753" y="1937467"/>
            <a:chExt cx="1659229" cy="934641"/>
          </a:xfrm>
          <a:solidFill>
            <a:schemeClr val="bg1">
              <a:lumMod val="85000"/>
            </a:schemeClr>
          </a:solidFill>
        </p:grpSpPr>
        <p:sp>
          <p:nvSpPr>
            <p:cNvPr id="7" name="任意多边形 6"/>
            <p:cNvSpPr/>
            <p:nvPr/>
          </p:nvSpPr>
          <p:spPr>
            <a:xfrm>
              <a:off x="3480753" y="1937467"/>
              <a:ext cx="1659229" cy="934641"/>
            </a:xfrm>
            <a:custGeom>
              <a:avLst/>
              <a:gdLst>
                <a:gd name="connsiteX0" fmla="*/ 539750 w 1079500"/>
                <a:gd name="connsiteY0" fmla="*/ 0 h 685800"/>
                <a:gd name="connsiteX1" fmla="*/ 648529 w 1079500"/>
                <a:gd name="connsiteY1" fmla="*/ 10966 h 685800"/>
                <a:gd name="connsiteX2" fmla="*/ 685800 w 1079500"/>
                <a:gd name="connsiteY2" fmla="*/ 22536 h 685800"/>
                <a:gd name="connsiteX3" fmla="*/ 680818 w 1079500"/>
                <a:gd name="connsiteY3" fmla="*/ 24083 h 685800"/>
                <a:gd name="connsiteX4" fmla="*/ 680820 w 1079500"/>
                <a:gd name="connsiteY4" fmla="*/ 24083 h 685800"/>
                <a:gd name="connsiteX5" fmla="*/ 685801 w 1079500"/>
                <a:gd name="connsiteY5" fmla="*/ 22537 h 685800"/>
                <a:gd name="connsiteX6" fmla="*/ 749846 w 1079500"/>
                <a:gd name="connsiteY6" fmla="*/ 42417 h 685800"/>
                <a:gd name="connsiteX7" fmla="*/ 1037085 w 1079500"/>
                <a:gd name="connsiteY7" fmla="*/ 329656 h 685800"/>
                <a:gd name="connsiteX8" fmla="*/ 1038237 w 1079500"/>
                <a:gd name="connsiteY8" fmla="*/ 333366 h 685800"/>
                <a:gd name="connsiteX9" fmla="*/ 1038236 w 1079500"/>
                <a:gd name="connsiteY9" fmla="*/ 333366 h 685800"/>
                <a:gd name="connsiteX10" fmla="*/ 1068534 w 1079500"/>
                <a:gd name="connsiteY10" fmla="*/ 430971 h 685800"/>
                <a:gd name="connsiteX11" fmla="*/ 1079500 w 1079500"/>
                <a:gd name="connsiteY11" fmla="*/ 539750 h 685800"/>
                <a:gd name="connsiteX12" fmla="*/ 1068534 w 1079500"/>
                <a:gd name="connsiteY12" fmla="*/ 648529 h 685800"/>
                <a:gd name="connsiteX13" fmla="*/ 1056965 w 1079500"/>
                <a:gd name="connsiteY13" fmla="*/ 685800 h 685800"/>
                <a:gd name="connsiteX14" fmla="*/ 1037084 w 1079500"/>
                <a:gd name="connsiteY14" fmla="*/ 621755 h 685800"/>
                <a:gd name="connsiteX15" fmla="*/ 749845 w 1079500"/>
                <a:gd name="connsiteY15" fmla="*/ 334516 h 685800"/>
                <a:gd name="connsiteX16" fmla="*/ 685802 w 1079500"/>
                <a:gd name="connsiteY16" fmla="*/ 314637 h 685800"/>
                <a:gd name="connsiteX17" fmla="*/ 685801 w 1079500"/>
                <a:gd name="connsiteY17" fmla="*/ 314637 h 685800"/>
                <a:gd name="connsiteX18" fmla="*/ 648530 w 1079500"/>
                <a:gd name="connsiteY18" fmla="*/ 303067 h 685800"/>
                <a:gd name="connsiteX19" fmla="*/ 539751 w 1079500"/>
                <a:gd name="connsiteY19" fmla="*/ 292101 h 685800"/>
                <a:gd name="connsiteX20" fmla="*/ 430972 w 1079500"/>
                <a:gd name="connsiteY20" fmla="*/ 303067 h 685800"/>
                <a:gd name="connsiteX21" fmla="*/ 333366 w 1079500"/>
                <a:gd name="connsiteY21" fmla="*/ 333366 h 685800"/>
                <a:gd name="connsiteX22" fmla="*/ 334517 w 1079500"/>
                <a:gd name="connsiteY22" fmla="*/ 329656 h 685800"/>
                <a:gd name="connsiteX23" fmla="*/ 357326 w 1079500"/>
                <a:gd name="connsiteY23" fmla="*/ 287635 h 685800"/>
                <a:gd name="connsiteX24" fmla="*/ 357324 w 1079500"/>
                <a:gd name="connsiteY24" fmla="*/ 287635 h 685800"/>
                <a:gd name="connsiteX25" fmla="*/ 334516 w 1079500"/>
                <a:gd name="connsiteY25" fmla="*/ 329655 h 685800"/>
                <a:gd name="connsiteX26" fmla="*/ 333365 w 1079500"/>
                <a:gd name="connsiteY26" fmla="*/ 333365 h 685800"/>
                <a:gd name="connsiteX27" fmla="*/ 329655 w 1079500"/>
                <a:gd name="connsiteY27" fmla="*/ 334516 h 685800"/>
                <a:gd name="connsiteX28" fmla="*/ 42416 w 1079500"/>
                <a:gd name="connsiteY28" fmla="*/ 621755 h 685800"/>
                <a:gd name="connsiteX29" fmla="*/ 22536 w 1079500"/>
                <a:gd name="connsiteY29" fmla="*/ 685800 h 685800"/>
                <a:gd name="connsiteX30" fmla="*/ 10966 w 1079500"/>
                <a:gd name="connsiteY30" fmla="*/ 648529 h 685800"/>
                <a:gd name="connsiteX31" fmla="*/ 0 w 1079500"/>
                <a:gd name="connsiteY31" fmla="*/ 539750 h 685800"/>
                <a:gd name="connsiteX32" fmla="*/ 539750 w 1079500"/>
                <a:gd name="connsiteY32" fmla="*/ 0 h 685800"/>
                <a:gd name="connsiteX0-1" fmla="*/ 539750 w 1079500"/>
                <a:gd name="connsiteY0-2" fmla="*/ 0 h 685800"/>
                <a:gd name="connsiteX1-3" fmla="*/ 648529 w 1079500"/>
                <a:gd name="connsiteY1-4" fmla="*/ 10966 h 685800"/>
                <a:gd name="connsiteX2-5" fmla="*/ 685800 w 1079500"/>
                <a:gd name="connsiteY2-6" fmla="*/ 22536 h 685800"/>
                <a:gd name="connsiteX3-7" fmla="*/ 680818 w 1079500"/>
                <a:gd name="connsiteY3-8" fmla="*/ 24083 h 685800"/>
                <a:gd name="connsiteX4-9" fmla="*/ 680820 w 1079500"/>
                <a:gd name="connsiteY4-10" fmla="*/ 24083 h 685800"/>
                <a:gd name="connsiteX5-11" fmla="*/ 685801 w 1079500"/>
                <a:gd name="connsiteY5-12" fmla="*/ 22537 h 685800"/>
                <a:gd name="connsiteX6-13" fmla="*/ 749846 w 1079500"/>
                <a:gd name="connsiteY6-14" fmla="*/ 42417 h 685800"/>
                <a:gd name="connsiteX7-15" fmla="*/ 1037085 w 1079500"/>
                <a:gd name="connsiteY7-16" fmla="*/ 329656 h 685800"/>
                <a:gd name="connsiteX8-17" fmla="*/ 1038237 w 1079500"/>
                <a:gd name="connsiteY8-18" fmla="*/ 333366 h 685800"/>
                <a:gd name="connsiteX9-19" fmla="*/ 1038236 w 1079500"/>
                <a:gd name="connsiteY9-20" fmla="*/ 333366 h 685800"/>
                <a:gd name="connsiteX10-21" fmla="*/ 1068534 w 1079500"/>
                <a:gd name="connsiteY10-22" fmla="*/ 430971 h 685800"/>
                <a:gd name="connsiteX11-23" fmla="*/ 1079500 w 1079500"/>
                <a:gd name="connsiteY11-24" fmla="*/ 539750 h 685800"/>
                <a:gd name="connsiteX12-25" fmla="*/ 1068534 w 1079500"/>
                <a:gd name="connsiteY12-26" fmla="*/ 648529 h 685800"/>
                <a:gd name="connsiteX13-27" fmla="*/ 1056965 w 1079500"/>
                <a:gd name="connsiteY13-28" fmla="*/ 685800 h 685800"/>
                <a:gd name="connsiteX14-29" fmla="*/ 1037084 w 1079500"/>
                <a:gd name="connsiteY14-30" fmla="*/ 621755 h 685800"/>
                <a:gd name="connsiteX15-31" fmla="*/ 749845 w 1079500"/>
                <a:gd name="connsiteY15-32" fmla="*/ 334516 h 685800"/>
                <a:gd name="connsiteX16-33" fmla="*/ 685802 w 1079500"/>
                <a:gd name="connsiteY16-34" fmla="*/ 314637 h 685800"/>
                <a:gd name="connsiteX17-35" fmla="*/ 685801 w 1079500"/>
                <a:gd name="connsiteY17-36" fmla="*/ 314637 h 685800"/>
                <a:gd name="connsiteX18-37" fmla="*/ 648530 w 1079500"/>
                <a:gd name="connsiteY18-38" fmla="*/ 303067 h 685800"/>
                <a:gd name="connsiteX19-39" fmla="*/ 539751 w 1079500"/>
                <a:gd name="connsiteY19-40" fmla="*/ 292101 h 685800"/>
                <a:gd name="connsiteX20-41" fmla="*/ 430972 w 1079500"/>
                <a:gd name="connsiteY20-42" fmla="*/ 303067 h 685800"/>
                <a:gd name="connsiteX21-43" fmla="*/ 333366 w 1079500"/>
                <a:gd name="connsiteY21-44" fmla="*/ 333366 h 685800"/>
                <a:gd name="connsiteX22-45" fmla="*/ 334517 w 1079500"/>
                <a:gd name="connsiteY22-46" fmla="*/ 329656 h 685800"/>
                <a:gd name="connsiteX23-47" fmla="*/ 357326 w 1079500"/>
                <a:gd name="connsiteY23-48" fmla="*/ 287635 h 685800"/>
                <a:gd name="connsiteX24-49" fmla="*/ 334516 w 1079500"/>
                <a:gd name="connsiteY24-50" fmla="*/ 329655 h 685800"/>
                <a:gd name="connsiteX25-51" fmla="*/ 333365 w 1079500"/>
                <a:gd name="connsiteY25-52" fmla="*/ 333365 h 685800"/>
                <a:gd name="connsiteX26-53" fmla="*/ 329655 w 1079500"/>
                <a:gd name="connsiteY26-54" fmla="*/ 334516 h 685800"/>
                <a:gd name="connsiteX27-55" fmla="*/ 42416 w 1079500"/>
                <a:gd name="connsiteY27-56" fmla="*/ 621755 h 685800"/>
                <a:gd name="connsiteX28-57" fmla="*/ 22536 w 1079500"/>
                <a:gd name="connsiteY28-58" fmla="*/ 685800 h 685800"/>
                <a:gd name="connsiteX29-59" fmla="*/ 10966 w 1079500"/>
                <a:gd name="connsiteY29-60" fmla="*/ 648529 h 685800"/>
                <a:gd name="connsiteX30-61" fmla="*/ 0 w 1079500"/>
                <a:gd name="connsiteY30-62" fmla="*/ 539750 h 685800"/>
                <a:gd name="connsiteX31-63" fmla="*/ 539750 w 1079500"/>
                <a:gd name="connsiteY31-64" fmla="*/ 0 h 685800"/>
                <a:gd name="connsiteX0-65" fmla="*/ 539750 w 1079500"/>
                <a:gd name="connsiteY0-66" fmla="*/ 0 h 685800"/>
                <a:gd name="connsiteX1-67" fmla="*/ 648529 w 1079500"/>
                <a:gd name="connsiteY1-68" fmla="*/ 10966 h 685800"/>
                <a:gd name="connsiteX2-69" fmla="*/ 685800 w 1079500"/>
                <a:gd name="connsiteY2-70" fmla="*/ 22536 h 685800"/>
                <a:gd name="connsiteX3-71" fmla="*/ 680818 w 1079500"/>
                <a:gd name="connsiteY3-72" fmla="*/ 24083 h 685800"/>
                <a:gd name="connsiteX4-73" fmla="*/ 680820 w 1079500"/>
                <a:gd name="connsiteY4-74" fmla="*/ 24083 h 685800"/>
                <a:gd name="connsiteX5-75" fmla="*/ 685801 w 1079500"/>
                <a:gd name="connsiteY5-76" fmla="*/ 22537 h 685800"/>
                <a:gd name="connsiteX6-77" fmla="*/ 749846 w 1079500"/>
                <a:gd name="connsiteY6-78" fmla="*/ 42417 h 685800"/>
                <a:gd name="connsiteX7-79" fmla="*/ 1037085 w 1079500"/>
                <a:gd name="connsiteY7-80" fmla="*/ 329656 h 685800"/>
                <a:gd name="connsiteX8-81" fmla="*/ 1038237 w 1079500"/>
                <a:gd name="connsiteY8-82" fmla="*/ 333366 h 685800"/>
                <a:gd name="connsiteX9-83" fmla="*/ 1038236 w 1079500"/>
                <a:gd name="connsiteY9-84" fmla="*/ 333366 h 685800"/>
                <a:gd name="connsiteX10-85" fmla="*/ 1068534 w 1079500"/>
                <a:gd name="connsiteY10-86" fmla="*/ 430971 h 685800"/>
                <a:gd name="connsiteX11-87" fmla="*/ 1079500 w 1079500"/>
                <a:gd name="connsiteY11-88" fmla="*/ 539750 h 685800"/>
                <a:gd name="connsiteX12-89" fmla="*/ 1068534 w 1079500"/>
                <a:gd name="connsiteY12-90" fmla="*/ 648529 h 685800"/>
                <a:gd name="connsiteX13-91" fmla="*/ 1056965 w 1079500"/>
                <a:gd name="connsiteY13-92" fmla="*/ 685800 h 685800"/>
                <a:gd name="connsiteX14-93" fmla="*/ 1037084 w 1079500"/>
                <a:gd name="connsiteY14-94" fmla="*/ 621755 h 685800"/>
                <a:gd name="connsiteX15-95" fmla="*/ 749845 w 1079500"/>
                <a:gd name="connsiteY15-96" fmla="*/ 334516 h 685800"/>
                <a:gd name="connsiteX16-97" fmla="*/ 685802 w 1079500"/>
                <a:gd name="connsiteY16-98" fmla="*/ 314637 h 685800"/>
                <a:gd name="connsiteX17-99" fmla="*/ 685801 w 1079500"/>
                <a:gd name="connsiteY17-100" fmla="*/ 314637 h 685800"/>
                <a:gd name="connsiteX18-101" fmla="*/ 648530 w 1079500"/>
                <a:gd name="connsiteY18-102" fmla="*/ 303067 h 685800"/>
                <a:gd name="connsiteX19-103" fmla="*/ 539751 w 1079500"/>
                <a:gd name="connsiteY19-104" fmla="*/ 292101 h 685800"/>
                <a:gd name="connsiteX20-105" fmla="*/ 430972 w 1079500"/>
                <a:gd name="connsiteY20-106" fmla="*/ 303067 h 685800"/>
                <a:gd name="connsiteX21-107" fmla="*/ 333366 w 1079500"/>
                <a:gd name="connsiteY21-108" fmla="*/ 333366 h 685800"/>
                <a:gd name="connsiteX22-109" fmla="*/ 334517 w 1079500"/>
                <a:gd name="connsiteY22-110" fmla="*/ 329656 h 685800"/>
                <a:gd name="connsiteX23-111" fmla="*/ 334516 w 1079500"/>
                <a:gd name="connsiteY23-112" fmla="*/ 329655 h 685800"/>
                <a:gd name="connsiteX24-113" fmla="*/ 333365 w 1079500"/>
                <a:gd name="connsiteY24-114" fmla="*/ 333365 h 685800"/>
                <a:gd name="connsiteX25-115" fmla="*/ 329655 w 1079500"/>
                <a:gd name="connsiteY25-116" fmla="*/ 334516 h 685800"/>
                <a:gd name="connsiteX26-117" fmla="*/ 42416 w 1079500"/>
                <a:gd name="connsiteY26-118" fmla="*/ 621755 h 685800"/>
                <a:gd name="connsiteX27-119" fmla="*/ 22536 w 1079500"/>
                <a:gd name="connsiteY27-120" fmla="*/ 685800 h 685800"/>
                <a:gd name="connsiteX28-121" fmla="*/ 10966 w 1079500"/>
                <a:gd name="connsiteY28-122" fmla="*/ 648529 h 685800"/>
                <a:gd name="connsiteX29-123" fmla="*/ 0 w 1079500"/>
                <a:gd name="connsiteY29-124" fmla="*/ 539750 h 685800"/>
                <a:gd name="connsiteX30-125" fmla="*/ 539750 w 1079500"/>
                <a:gd name="connsiteY30-126"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079500" h="685800">
                  <a:moveTo>
                    <a:pt x="539750" y="0"/>
                  </a:moveTo>
                  <a:cubicBezTo>
                    <a:pt x="577012" y="0"/>
                    <a:pt x="613392" y="3776"/>
                    <a:pt x="648529" y="10966"/>
                  </a:cubicBezTo>
                  <a:lnTo>
                    <a:pt x="685800" y="22536"/>
                  </a:lnTo>
                  <a:lnTo>
                    <a:pt x="680818" y="24083"/>
                  </a:lnTo>
                  <a:lnTo>
                    <a:pt x="680820" y="24083"/>
                  </a:lnTo>
                  <a:lnTo>
                    <a:pt x="685801" y="22537"/>
                  </a:lnTo>
                  <a:lnTo>
                    <a:pt x="749846" y="42417"/>
                  </a:lnTo>
                  <a:cubicBezTo>
                    <a:pt x="878996" y="97043"/>
                    <a:pt x="982459" y="200506"/>
                    <a:pt x="1037085" y="329656"/>
                  </a:cubicBezTo>
                  <a:lnTo>
                    <a:pt x="1038237" y="333366"/>
                  </a:lnTo>
                  <a:lnTo>
                    <a:pt x="1038236" y="333366"/>
                  </a:lnTo>
                  <a:lnTo>
                    <a:pt x="1068534" y="430971"/>
                  </a:lnTo>
                  <a:cubicBezTo>
                    <a:pt x="1075724" y="466108"/>
                    <a:pt x="1079500" y="502488"/>
                    <a:pt x="1079500" y="539750"/>
                  </a:cubicBezTo>
                  <a:cubicBezTo>
                    <a:pt x="1079500" y="577012"/>
                    <a:pt x="1075724" y="613392"/>
                    <a:pt x="1068534" y="648529"/>
                  </a:cubicBezTo>
                  <a:lnTo>
                    <a:pt x="1056965" y="685800"/>
                  </a:lnTo>
                  <a:lnTo>
                    <a:pt x="1037084" y="621755"/>
                  </a:lnTo>
                  <a:cubicBezTo>
                    <a:pt x="982458" y="492605"/>
                    <a:pt x="878995" y="389142"/>
                    <a:pt x="749845" y="334516"/>
                  </a:cubicBezTo>
                  <a:lnTo>
                    <a:pt x="685802" y="314637"/>
                  </a:lnTo>
                  <a:lnTo>
                    <a:pt x="685801" y="314637"/>
                  </a:lnTo>
                  <a:lnTo>
                    <a:pt x="648530" y="303067"/>
                  </a:lnTo>
                  <a:cubicBezTo>
                    <a:pt x="613393" y="295877"/>
                    <a:pt x="577013" y="292101"/>
                    <a:pt x="539751" y="292101"/>
                  </a:cubicBezTo>
                  <a:cubicBezTo>
                    <a:pt x="502489" y="292101"/>
                    <a:pt x="466109" y="295877"/>
                    <a:pt x="430972" y="303067"/>
                  </a:cubicBezTo>
                  <a:lnTo>
                    <a:pt x="333366" y="333366"/>
                  </a:lnTo>
                  <a:lnTo>
                    <a:pt x="334517" y="329656"/>
                  </a:lnTo>
                  <a:lnTo>
                    <a:pt x="334516" y="329655"/>
                  </a:lnTo>
                  <a:lnTo>
                    <a:pt x="333365" y="333365"/>
                  </a:lnTo>
                  <a:lnTo>
                    <a:pt x="329655" y="334516"/>
                  </a:lnTo>
                  <a:cubicBezTo>
                    <a:pt x="200505" y="389142"/>
                    <a:pt x="97042" y="492605"/>
                    <a:pt x="42416" y="621755"/>
                  </a:cubicBezTo>
                  <a:lnTo>
                    <a:pt x="22536" y="685800"/>
                  </a:lnTo>
                  <a:lnTo>
                    <a:pt x="10966" y="648529"/>
                  </a:lnTo>
                  <a:cubicBezTo>
                    <a:pt x="3776" y="613392"/>
                    <a:pt x="0" y="577012"/>
                    <a:pt x="0" y="539750"/>
                  </a:cubicBezTo>
                  <a:cubicBezTo>
                    <a:pt x="0" y="241654"/>
                    <a:pt x="241654" y="0"/>
                    <a:pt x="539750" y="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8" name="新月形 7"/>
            <p:cNvSpPr/>
            <p:nvPr/>
          </p:nvSpPr>
          <p:spPr>
            <a:xfrm rot="5400000">
              <a:off x="4042769" y="1638192"/>
              <a:ext cx="529828" cy="1197437"/>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9" name="组合 8"/>
          <p:cNvGrpSpPr/>
          <p:nvPr/>
        </p:nvGrpSpPr>
        <p:grpSpPr>
          <a:xfrm>
            <a:off x="4613854" y="2153491"/>
            <a:ext cx="1053798" cy="1471613"/>
            <a:chOff x="4534553" y="1937467"/>
            <a:chExt cx="1053798" cy="1471613"/>
          </a:xfrm>
          <a:solidFill>
            <a:srgbClr val="C00000"/>
          </a:solidFill>
        </p:grpSpPr>
        <p:sp>
          <p:nvSpPr>
            <p:cNvPr id="10" name="任意多边形 9"/>
            <p:cNvSpPr/>
            <p:nvPr/>
          </p:nvSpPr>
          <p:spPr>
            <a:xfrm>
              <a:off x="4534553" y="1937467"/>
              <a:ext cx="1053798" cy="1471613"/>
            </a:xfrm>
            <a:custGeom>
              <a:avLst/>
              <a:gdLst>
                <a:gd name="connsiteX0" fmla="*/ 146050 w 685800"/>
                <a:gd name="connsiteY0" fmla="*/ 0 h 1079500"/>
                <a:gd name="connsiteX1" fmla="*/ 685800 w 685800"/>
                <a:gd name="connsiteY1" fmla="*/ 539750 h 1079500"/>
                <a:gd name="connsiteX2" fmla="*/ 674834 w 685800"/>
                <a:gd name="connsiteY2" fmla="*/ 648529 h 1079500"/>
                <a:gd name="connsiteX3" fmla="*/ 663265 w 685800"/>
                <a:gd name="connsiteY3" fmla="*/ 685799 h 1079500"/>
                <a:gd name="connsiteX4" fmla="*/ 663266 w 685800"/>
                <a:gd name="connsiteY4" fmla="*/ 685801 h 1079500"/>
                <a:gd name="connsiteX5" fmla="*/ 643385 w 685800"/>
                <a:gd name="connsiteY5" fmla="*/ 749846 h 1079500"/>
                <a:gd name="connsiteX6" fmla="*/ 356146 w 685800"/>
                <a:gd name="connsiteY6" fmla="*/ 1037085 h 1079500"/>
                <a:gd name="connsiteX7" fmla="*/ 352437 w 685800"/>
                <a:gd name="connsiteY7" fmla="*/ 1038237 h 1079500"/>
                <a:gd name="connsiteX8" fmla="*/ 359518 w 685800"/>
                <a:gd name="connsiteY8" fmla="*/ 1015427 h 1079500"/>
                <a:gd name="connsiteX9" fmla="*/ 359516 w 685800"/>
                <a:gd name="connsiteY9" fmla="*/ 1015428 h 1079500"/>
                <a:gd name="connsiteX10" fmla="*/ 352436 w 685800"/>
                <a:gd name="connsiteY10" fmla="*/ 1038236 h 1079500"/>
                <a:gd name="connsiteX11" fmla="*/ 254829 w 685800"/>
                <a:gd name="connsiteY11" fmla="*/ 1068534 h 1079500"/>
                <a:gd name="connsiteX12" fmla="*/ 146050 w 685800"/>
                <a:gd name="connsiteY12" fmla="*/ 1079500 h 1079500"/>
                <a:gd name="connsiteX13" fmla="*/ 37271 w 685800"/>
                <a:gd name="connsiteY13" fmla="*/ 1068534 h 1079500"/>
                <a:gd name="connsiteX14" fmla="*/ 0 w 685800"/>
                <a:gd name="connsiteY14" fmla="*/ 1056965 h 1079500"/>
                <a:gd name="connsiteX15" fmla="*/ 64045 w 685800"/>
                <a:gd name="connsiteY15" fmla="*/ 1037084 h 1079500"/>
                <a:gd name="connsiteX16" fmla="*/ 351284 w 685800"/>
                <a:gd name="connsiteY16" fmla="*/ 749845 h 1079500"/>
                <a:gd name="connsiteX17" fmla="*/ 371165 w 685800"/>
                <a:gd name="connsiteY17" fmla="*/ 685800 h 1079500"/>
                <a:gd name="connsiteX18" fmla="*/ 380846 w 685800"/>
                <a:gd name="connsiteY18" fmla="*/ 716988 h 1079500"/>
                <a:gd name="connsiteX19" fmla="*/ 380846 w 685800"/>
                <a:gd name="connsiteY19" fmla="*/ 716987 h 1079500"/>
                <a:gd name="connsiteX20" fmla="*/ 371166 w 685800"/>
                <a:gd name="connsiteY20" fmla="*/ 685801 h 1079500"/>
                <a:gd name="connsiteX21" fmla="*/ 382735 w 685800"/>
                <a:gd name="connsiteY21" fmla="*/ 648530 h 1079500"/>
                <a:gd name="connsiteX22" fmla="*/ 393701 w 685800"/>
                <a:gd name="connsiteY22" fmla="*/ 539751 h 1079500"/>
                <a:gd name="connsiteX23" fmla="*/ 382735 w 685800"/>
                <a:gd name="connsiteY23" fmla="*/ 430972 h 1079500"/>
                <a:gd name="connsiteX24" fmla="*/ 352437 w 685800"/>
                <a:gd name="connsiteY24" fmla="*/ 333366 h 1079500"/>
                <a:gd name="connsiteX25" fmla="*/ 356146 w 685800"/>
                <a:gd name="connsiteY25" fmla="*/ 334517 h 1079500"/>
                <a:gd name="connsiteX26" fmla="*/ 361544 w 685800"/>
                <a:gd name="connsiteY26" fmla="*/ 337447 h 1079500"/>
                <a:gd name="connsiteX27" fmla="*/ 361543 w 685800"/>
                <a:gd name="connsiteY27" fmla="*/ 337446 h 1079500"/>
                <a:gd name="connsiteX28" fmla="*/ 356145 w 685800"/>
                <a:gd name="connsiteY28" fmla="*/ 334516 h 1079500"/>
                <a:gd name="connsiteX29" fmla="*/ 352436 w 685800"/>
                <a:gd name="connsiteY29" fmla="*/ 333365 h 1079500"/>
                <a:gd name="connsiteX30" fmla="*/ 351284 w 685800"/>
                <a:gd name="connsiteY30" fmla="*/ 329655 h 1079500"/>
                <a:gd name="connsiteX31" fmla="*/ 64045 w 685800"/>
                <a:gd name="connsiteY31" fmla="*/ 42416 h 1079500"/>
                <a:gd name="connsiteX32" fmla="*/ 0 w 685800"/>
                <a:gd name="connsiteY32" fmla="*/ 22536 h 1079500"/>
                <a:gd name="connsiteX33" fmla="*/ 37271 w 685800"/>
                <a:gd name="connsiteY33" fmla="*/ 10966 h 1079500"/>
                <a:gd name="connsiteX34" fmla="*/ 146050 w 685800"/>
                <a:gd name="connsiteY34" fmla="*/ 0 h 1079500"/>
                <a:gd name="connsiteX0-1" fmla="*/ 146050 w 685800"/>
                <a:gd name="connsiteY0-2" fmla="*/ 0 h 1079500"/>
                <a:gd name="connsiteX1-3" fmla="*/ 685800 w 685800"/>
                <a:gd name="connsiteY1-4" fmla="*/ 539750 h 1079500"/>
                <a:gd name="connsiteX2-5" fmla="*/ 674834 w 685800"/>
                <a:gd name="connsiteY2-6" fmla="*/ 648529 h 1079500"/>
                <a:gd name="connsiteX3-7" fmla="*/ 663265 w 685800"/>
                <a:gd name="connsiteY3-8" fmla="*/ 685799 h 1079500"/>
                <a:gd name="connsiteX4-9" fmla="*/ 663266 w 685800"/>
                <a:gd name="connsiteY4-10" fmla="*/ 685801 h 1079500"/>
                <a:gd name="connsiteX5-11" fmla="*/ 643385 w 685800"/>
                <a:gd name="connsiteY5-12" fmla="*/ 749846 h 1079500"/>
                <a:gd name="connsiteX6-13" fmla="*/ 356146 w 685800"/>
                <a:gd name="connsiteY6-14" fmla="*/ 1037085 h 1079500"/>
                <a:gd name="connsiteX7-15" fmla="*/ 352437 w 685800"/>
                <a:gd name="connsiteY7-16" fmla="*/ 1038237 h 1079500"/>
                <a:gd name="connsiteX8-17" fmla="*/ 359518 w 685800"/>
                <a:gd name="connsiteY8-18" fmla="*/ 1015427 h 1079500"/>
                <a:gd name="connsiteX9-19" fmla="*/ 359516 w 685800"/>
                <a:gd name="connsiteY9-20" fmla="*/ 1015428 h 1079500"/>
                <a:gd name="connsiteX10-21" fmla="*/ 352436 w 685800"/>
                <a:gd name="connsiteY10-22" fmla="*/ 1038236 h 1079500"/>
                <a:gd name="connsiteX11-23" fmla="*/ 254829 w 685800"/>
                <a:gd name="connsiteY11-24" fmla="*/ 1068534 h 1079500"/>
                <a:gd name="connsiteX12-25" fmla="*/ 146050 w 685800"/>
                <a:gd name="connsiteY12-26" fmla="*/ 1079500 h 1079500"/>
                <a:gd name="connsiteX13-27" fmla="*/ 37271 w 685800"/>
                <a:gd name="connsiteY13-28" fmla="*/ 1068534 h 1079500"/>
                <a:gd name="connsiteX14-29" fmla="*/ 0 w 685800"/>
                <a:gd name="connsiteY14-30" fmla="*/ 1056965 h 1079500"/>
                <a:gd name="connsiteX15-31" fmla="*/ 64045 w 685800"/>
                <a:gd name="connsiteY15-32" fmla="*/ 1037084 h 1079500"/>
                <a:gd name="connsiteX16-33" fmla="*/ 351284 w 685800"/>
                <a:gd name="connsiteY16-34" fmla="*/ 749845 h 1079500"/>
                <a:gd name="connsiteX17-35" fmla="*/ 371165 w 685800"/>
                <a:gd name="connsiteY17-36" fmla="*/ 685800 h 1079500"/>
                <a:gd name="connsiteX18-37" fmla="*/ 380846 w 685800"/>
                <a:gd name="connsiteY18-38" fmla="*/ 716988 h 1079500"/>
                <a:gd name="connsiteX19-39" fmla="*/ 371166 w 685800"/>
                <a:gd name="connsiteY19-40" fmla="*/ 685801 h 1079500"/>
                <a:gd name="connsiteX20-41" fmla="*/ 382735 w 685800"/>
                <a:gd name="connsiteY20-42" fmla="*/ 648530 h 1079500"/>
                <a:gd name="connsiteX21-43" fmla="*/ 393701 w 685800"/>
                <a:gd name="connsiteY21-44" fmla="*/ 539751 h 1079500"/>
                <a:gd name="connsiteX22-45" fmla="*/ 382735 w 685800"/>
                <a:gd name="connsiteY22-46" fmla="*/ 430972 h 1079500"/>
                <a:gd name="connsiteX23-47" fmla="*/ 352437 w 685800"/>
                <a:gd name="connsiteY23-48" fmla="*/ 333366 h 1079500"/>
                <a:gd name="connsiteX24-49" fmla="*/ 356146 w 685800"/>
                <a:gd name="connsiteY24-50" fmla="*/ 334517 h 1079500"/>
                <a:gd name="connsiteX25-51" fmla="*/ 361544 w 685800"/>
                <a:gd name="connsiteY25-52" fmla="*/ 337447 h 1079500"/>
                <a:gd name="connsiteX26-53" fmla="*/ 361543 w 685800"/>
                <a:gd name="connsiteY26-54" fmla="*/ 337446 h 1079500"/>
                <a:gd name="connsiteX27-55" fmla="*/ 356145 w 685800"/>
                <a:gd name="connsiteY27-56" fmla="*/ 334516 h 1079500"/>
                <a:gd name="connsiteX28-57" fmla="*/ 352436 w 685800"/>
                <a:gd name="connsiteY28-58" fmla="*/ 333365 h 1079500"/>
                <a:gd name="connsiteX29-59" fmla="*/ 351284 w 685800"/>
                <a:gd name="connsiteY29-60" fmla="*/ 329655 h 1079500"/>
                <a:gd name="connsiteX30-61" fmla="*/ 64045 w 685800"/>
                <a:gd name="connsiteY30-62" fmla="*/ 42416 h 1079500"/>
                <a:gd name="connsiteX31-63" fmla="*/ 0 w 685800"/>
                <a:gd name="connsiteY31-64" fmla="*/ 22536 h 1079500"/>
                <a:gd name="connsiteX32-65" fmla="*/ 37271 w 685800"/>
                <a:gd name="connsiteY32-66" fmla="*/ 10966 h 1079500"/>
                <a:gd name="connsiteX33-67" fmla="*/ 146050 w 685800"/>
                <a:gd name="connsiteY33-68" fmla="*/ 0 h 1079500"/>
                <a:gd name="connsiteX0-69" fmla="*/ 146050 w 685800"/>
                <a:gd name="connsiteY0-70" fmla="*/ 0 h 1079500"/>
                <a:gd name="connsiteX1-71" fmla="*/ 685800 w 685800"/>
                <a:gd name="connsiteY1-72" fmla="*/ 539750 h 1079500"/>
                <a:gd name="connsiteX2-73" fmla="*/ 674834 w 685800"/>
                <a:gd name="connsiteY2-74" fmla="*/ 648529 h 1079500"/>
                <a:gd name="connsiteX3-75" fmla="*/ 663265 w 685800"/>
                <a:gd name="connsiteY3-76" fmla="*/ 685799 h 1079500"/>
                <a:gd name="connsiteX4-77" fmla="*/ 663266 w 685800"/>
                <a:gd name="connsiteY4-78" fmla="*/ 685801 h 1079500"/>
                <a:gd name="connsiteX5-79" fmla="*/ 643385 w 685800"/>
                <a:gd name="connsiteY5-80" fmla="*/ 749846 h 1079500"/>
                <a:gd name="connsiteX6-81" fmla="*/ 356146 w 685800"/>
                <a:gd name="connsiteY6-82" fmla="*/ 1037085 h 1079500"/>
                <a:gd name="connsiteX7-83" fmla="*/ 352437 w 685800"/>
                <a:gd name="connsiteY7-84" fmla="*/ 1038237 h 1079500"/>
                <a:gd name="connsiteX8-85" fmla="*/ 359518 w 685800"/>
                <a:gd name="connsiteY8-86" fmla="*/ 1015427 h 1079500"/>
                <a:gd name="connsiteX9-87" fmla="*/ 359516 w 685800"/>
                <a:gd name="connsiteY9-88" fmla="*/ 1015428 h 1079500"/>
                <a:gd name="connsiteX10-89" fmla="*/ 352436 w 685800"/>
                <a:gd name="connsiteY10-90" fmla="*/ 1038236 h 1079500"/>
                <a:gd name="connsiteX11-91" fmla="*/ 254829 w 685800"/>
                <a:gd name="connsiteY11-92" fmla="*/ 1068534 h 1079500"/>
                <a:gd name="connsiteX12-93" fmla="*/ 146050 w 685800"/>
                <a:gd name="connsiteY12-94" fmla="*/ 1079500 h 1079500"/>
                <a:gd name="connsiteX13-95" fmla="*/ 37271 w 685800"/>
                <a:gd name="connsiteY13-96" fmla="*/ 1068534 h 1079500"/>
                <a:gd name="connsiteX14-97" fmla="*/ 0 w 685800"/>
                <a:gd name="connsiteY14-98" fmla="*/ 1056965 h 1079500"/>
                <a:gd name="connsiteX15-99" fmla="*/ 64045 w 685800"/>
                <a:gd name="connsiteY15-100" fmla="*/ 1037084 h 1079500"/>
                <a:gd name="connsiteX16-101" fmla="*/ 351284 w 685800"/>
                <a:gd name="connsiteY16-102" fmla="*/ 749845 h 1079500"/>
                <a:gd name="connsiteX17-103" fmla="*/ 371165 w 685800"/>
                <a:gd name="connsiteY17-104" fmla="*/ 685800 h 1079500"/>
                <a:gd name="connsiteX18-105" fmla="*/ 371166 w 685800"/>
                <a:gd name="connsiteY18-106" fmla="*/ 685801 h 1079500"/>
                <a:gd name="connsiteX19-107" fmla="*/ 382735 w 685800"/>
                <a:gd name="connsiteY19-108" fmla="*/ 648530 h 1079500"/>
                <a:gd name="connsiteX20-109" fmla="*/ 393701 w 685800"/>
                <a:gd name="connsiteY20-110" fmla="*/ 539751 h 1079500"/>
                <a:gd name="connsiteX21-111" fmla="*/ 382735 w 685800"/>
                <a:gd name="connsiteY21-112" fmla="*/ 430972 h 1079500"/>
                <a:gd name="connsiteX22-113" fmla="*/ 352437 w 685800"/>
                <a:gd name="connsiteY22-114" fmla="*/ 333366 h 1079500"/>
                <a:gd name="connsiteX23-115" fmla="*/ 356146 w 685800"/>
                <a:gd name="connsiteY23-116" fmla="*/ 334517 h 1079500"/>
                <a:gd name="connsiteX24-117" fmla="*/ 361544 w 685800"/>
                <a:gd name="connsiteY24-118" fmla="*/ 337447 h 1079500"/>
                <a:gd name="connsiteX25-119" fmla="*/ 361543 w 685800"/>
                <a:gd name="connsiteY25-120" fmla="*/ 337446 h 1079500"/>
                <a:gd name="connsiteX26-121" fmla="*/ 356145 w 685800"/>
                <a:gd name="connsiteY26-122" fmla="*/ 334516 h 1079500"/>
                <a:gd name="connsiteX27-123" fmla="*/ 352436 w 685800"/>
                <a:gd name="connsiteY27-124" fmla="*/ 333365 h 1079500"/>
                <a:gd name="connsiteX28-125" fmla="*/ 351284 w 685800"/>
                <a:gd name="connsiteY28-126" fmla="*/ 329655 h 1079500"/>
                <a:gd name="connsiteX29-127" fmla="*/ 64045 w 685800"/>
                <a:gd name="connsiteY29-128" fmla="*/ 42416 h 1079500"/>
                <a:gd name="connsiteX30-129" fmla="*/ 0 w 685800"/>
                <a:gd name="connsiteY30-130" fmla="*/ 22536 h 1079500"/>
                <a:gd name="connsiteX31-131" fmla="*/ 37271 w 685800"/>
                <a:gd name="connsiteY31-132" fmla="*/ 10966 h 1079500"/>
                <a:gd name="connsiteX32-133" fmla="*/ 146050 w 685800"/>
                <a:gd name="connsiteY32-134" fmla="*/ 0 h 107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685800" h="1079500">
                  <a:moveTo>
                    <a:pt x="146050" y="0"/>
                  </a:moveTo>
                  <a:cubicBezTo>
                    <a:pt x="444146" y="0"/>
                    <a:pt x="685800" y="241654"/>
                    <a:pt x="685800" y="539750"/>
                  </a:cubicBezTo>
                  <a:cubicBezTo>
                    <a:pt x="685800" y="577012"/>
                    <a:pt x="682024" y="613392"/>
                    <a:pt x="674834" y="648529"/>
                  </a:cubicBezTo>
                  <a:lnTo>
                    <a:pt x="663265" y="685799"/>
                  </a:lnTo>
                  <a:cubicBezTo>
                    <a:pt x="663265" y="685800"/>
                    <a:pt x="663266" y="685800"/>
                    <a:pt x="663266" y="685801"/>
                  </a:cubicBezTo>
                  <a:lnTo>
                    <a:pt x="643385" y="749846"/>
                  </a:lnTo>
                  <a:cubicBezTo>
                    <a:pt x="588759" y="878996"/>
                    <a:pt x="485296" y="982459"/>
                    <a:pt x="356146" y="1037085"/>
                  </a:cubicBezTo>
                  <a:lnTo>
                    <a:pt x="352437" y="1038237"/>
                  </a:lnTo>
                  <a:lnTo>
                    <a:pt x="359518" y="1015427"/>
                  </a:lnTo>
                  <a:cubicBezTo>
                    <a:pt x="359517" y="1015427"/>
                    <a:pt x="359517" y="1015428"/>
                    <a:pt x="359516" y="1015428"/>
                  </a:cubicBezTo>
                  <a:lnTo>
                    <a:pt x="352436" y="1038236"/>
                  </a:lnTo>
                  <a:lnTo>
                    <a:pt x="254829" y="1068534"/>
                  </a:lnTo>
                  <a:cubicBezTo>
                    <a:pt x="219692" y="1075724"/>
                    <a:pt x="183312" y="1079500"/>
                    <a:pt x="146050" y="1079500"/>
                  </a:cubicBezTo>
                  <a:cubicBezTo>
                    <a:pt x="108788" y="1079500"/>
                    <a:pt x="72408" y="1075724"/>
                    <a:pt x="37271" y="1068534"/>
                  </a:cubicBezTo>
                  <a:lnTo>
                    <a:pt x="0" y="1056965"/>
                  </a:lnTo>
                  <a:lnTo>
                    <a:pt x="64045" y="1037084"/>
                  </a:lnTo>
                  <a:cubicBezTo>
                    <a:pt x="193195" y="982458"/>
                    <a:pt x="296658" y="878995"/>
                    <a:pt x="351284" y="749845"/>
                  </a:cubicBezTo>
                  <a:lnTo>
                    <a:pt x="371165" y="685800"/>
                  </a:lnTo>
                  <a:lnTo>
                    <a:pt x="371166" y="685801"/>
                  </a:lnTo>
                  <a:lnTo>
                    <a:pt x="382735" y="648530"/>
                  </a:lnTo>
                  <a:cubicBezTo>
                    <a:pt x="389925" y="613393"/>
                    <a:pt x="393701" y="577013"/>
                    <a:pt x="393701" y="539751"/>
                  </a:cubicBezTo>
                  <a:cubicBezTo>
                    <a:pt x="393701" y="502489"/>
                    <a:pt x="389925" y="466109"/>
                    <a:pt x="382735" y="430972"/>
                  </a:cubicBezTo>
                  <a:lnTo>
                    <a:pt x="352437" y="333366"/>
                  </a:lnTo>
                  <a:lnTo>
                    <a:pt x="356146" y="334517"/>
                  </a:lnTo>
                  <a:lnTo>
                    <a:pt x="361544" y="337447"/>
                  </a:lnTo>
                  <a:lnTo>
                    <a:pt x="361543" y="337446"/>
                  </a:lnTo>
                  <a:lnTo>
                    <a:pt x="356145" y="334516"/>
                  </a:lnTo>
                  <a:lnTo>
                    <a:pt x="352436" y="333365"/>
                  </a:lnTo>
                  <a:lnTo>
                    <a:pt x="351284" y="329655"/>
                  </a:lnTo>
                  <a:cubicBezTo>
                    <a:pt x="296658" y="200505"/>
                    <a:pt x="193195" y="97042"/>
                    <a:pt x="64045" y="42416"/>
                  </a:cubicBezTo>
                  <a:lnTo>
                    <a:pt x="0" y="22536"/>
                  </a:lnTo>
                  <a:lnTo>
                    <a:pt x="37271" y="10966"/>
                  </a:lnTo>
                  <a:cubicBezTo>
                    <a:pt x="72408" y="3776"/>
                    <a:pt x="108788" y="0"/>
                    <a:pt x="146050" y="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11" name="新月形 10"/>
            <p:cNvSpPr/>
            <p:nvPr/>
          </p:nvSpPr>
          <p:spPr>
            <a:xfrm rot="10800000">
              <a:off x="4919826" y="2133920"/>
              <a:ext cx="598718" cy="1062038"/>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12" name="组合 11"/>
          <p:cNvGrpSpPr/>
          <p:nvPr/>
        </p:nvGrpSpPr>
        <p:grpSpPr>
          <a:xfrm>
            <a:off x="4009765" y="3088133"/>
            <a:ext cx="1657886" cy="934640"/>
            <a:chOff x="3930464" y="2872109"/>
            <a:chExt cx="1657886" cy="934640"/>
          </a:xfrm>
          <a:solidFill>
            <a:schemeClr val="bg1">
              <a:lumMod val="85000"/>
            </a:schemeClr>
          </a:solidFill>
        </p:grpSpPr>
        <p:sp>
          <p:nvSpPr>
            <p:cNvPr id="13" name="任意多边形 12"/>
            <p:cNvSpPr/>
            <p:nvPr/>
          </p:nvSpPr>
          <p:spPr>
            <a:xfrm>
              <a:off x="3930464" y="2872109"/>
              <a:ext cx="1657886" cy="934640"/>
            </a:xfrm>
            <a:custGeom>
              <a:avLst/>
              <a:gdLst>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63348 w 1079500"/>
                <a:gd name="connsiteY4" fmla="*/ 380587 h 685800"/>
                <a:gd name="connsiteX5" fmla="*/ 363349 w 1079500"/>
                <a:gd name="connsiteY5" fmla="*/ 380588 h 685800"/>
                <a:gd name="connsiteX6" fmla="*/ 393701 w 1079500"/>
                <a:gd name="connsiteY6" fmla="*/ 371166 h 685800"/>
                <a:gd name="connsiteX7" fmla="*/ 430972 w 1079500"/>
                <a:gd name="connsiteY7" fmla="*/ 382735 h 685800"/>
                <a:gd name="connsiteX8" fmla="*/ 539751 w 1079500"/>
                <a:gd name="connsiteY8" fmla="*/ 393701 h 685800"/>
                <a:gd name="connsiteX9" fmla="*/ 648530 w 1079500"/>
                <a:gd name="connsiteY9" fmla="*/ 382735 h 685800"/>
                <a:gd name="connsiteX10" fmla="*/ 746136 w 1079500"/>
                <a:gd name="connsiteY10" fmla="*/ 352438 h 685800"/>
                <a:gd name="connsiteX11" fmla="*/ 746136 w 1079500"/>
                <a:gd name="connsiteY11" fmla="*/ 352436 h 685800"/>
                <a:gd name="connsiteX12" fmla="*/ 749845 w 1079500"/>
                <a:gd name="connsiteY12" fmla="*/ 351284 h 685800"/>
                <a:gd name="connsiteX13" fmla="*/ 1037084 w 1079500"/>
                <a:gd name="connsiteY13" fmla="*/ 64045 h 685800"/>
                <a:gd name="connsiteX14" fmla="*/ 1056965 w 1079500"/>
                <a:gd name="connsiteY14" fmla="*/ 0 h 685800"/>
                <a:gd name="connsiteX15" fmla="*/ 1068534 w 1079500"/>
                <a:gd name="connsiteY15" fmla="*/ 37271 h 685800"/>
                <a:gd name="connsiteX16" fmla="*/ 1079500 w 1079500"/>
                <a:gd name="connsiteY16" fmla="*/ 146050 h 685800"/>
                <a:gd name="connsiteX17" fmla="*/ 539750 w 1079500"/>
                <a:gd name="connsiteY17" fmla="*/ 685800 h 685800"/>
                <a:gd name="connsiteX18" fmla="*/ 430971 w 1079500"/>
                <a:gd name="connsiteY18" fmla="*/ 674834 h 685800"/>
                <a:gd name="connsiteX19" fmla="*/ 393702 w 1079500"/>
                <a:gd name="connsiteY19" fmla="*/ 663266 h 685800"/>
                <a:gd name="connsiteX20" fmla="*/ 393701 w 1079500"/>
                <a:gd name="connsiteY20" fmla="*/ 663266 h 685800"/>
                <a:gd name="connsiteX21" fmla="*/ 329656 w 1079500"/>
                <a:gd name="connsiteY21" fmla="*/ 643385 h 685800"/>
                <a:gd name="connsiteX22" fmla="*/ 42417 w 1079500"/>
                <a:gd name="connsiteY22" fmla="*/ 356146 h 685800"/>
                <a:gd name="connsiteX23" fmla="*/ 41266 w 1079500"/>
                <a:gd name="connsiteY23" fmla="*/ 352437 h 685800"/>
                <a:gd name="connsiteX24" fmla="*/ 87611 w 1079500"/>
                <a:gd name="connsiteY24" fmla="*/ 366823 h 685800"/>
                <a:gd name="connsiteX25" fmla="*/ 87612 w 1079500"/>
                <a:gd name="connsiteY25" fmla="*/ 366823 h 685800"/>
                <a:gd name="connsiteX26" fmla="*/ 41265 w 1079500"/>
                <a:gd name="connsiteY26" fmla="*/ 352436 h 685800"/>
                <a:gd name="connsiteX27" fmla="*/ 10966 w 1079500"/>
                <a:gd name="connsiteY27" fmla="*/ 254829 h 685800"/>
                <a:gd name="connsiteX28" fmla="*/ 0 w 1079500"/>
                <a:gd name="connsiteY28" fmla="*/ 146050 h 685800"/>
                <a:gd name="connsiteX29" fmla="*/ 10966 w 1079500"/>
                <a:gd name="connsiteY29" fmla="*/ 37271 h 685800"/>
                <a:gd name="connsiteX0-1" fmla="*/ 22536 w 1079500"/>
                <a:gd name="connsiteY0-2" fmla="*/ 0 h 685800"/>
                <a:gd name="connsiteX1-3" fmla="*/ 42416 w 1079500"/>
                <a:gd name="connsiteY1-4" fmla="*/ 64045 h 685800"/>
                <a:gd name="connsiteX2-5" fmla="*/ 329655 w 1079500"/>
                <a:gd name="connsiteY2-6" fmla="*/ 351284 h 685800"/>
                <a:gd name="connsiteX3-7" fmla="*/ 393700 w 1079500"/>
                <a:gd name="connsiteY3-8" fmla="*/ 371165 h 685800"/>
                <a:gd name="connsiteX4-9" fmla="*/ 363348 w 1079500"/>
                <a:gd name="connsiteY4-10" fmla="*/ 380587 h 685800"/>
                <a:gd name="connsiteX5-11" fmla="*/ 363349 w 1079500"/>
                <a:gd name="connsiteY5-12" fmla="*/ 380588 h 685800"/>
                <a:gd name="connsiteX6-13" fmla="*/ 393701 w 1079500"/>
                <a:gd name="connsiteY6-14" fmla="*/ 371166 h 685800"/>
                <a:gd name="connsiteX7-15" fmla="*/ 430972 w 1079500"/>
                <a:gd name="connsiteY7-16" fmla="*/ 382735 h 685800"/>
                <a:gd name="connsiteX8-17" fmla="*/ 539751 w 1079500"/>
                <a:gd name="connsiteY8-18" fmla="*/ 393701 h 685800"/>
                <a:gd name="connsiteX9-19" fmla="*/ 648530 w 1079500"/>
                <a:gd name="connsiteY9-20" fmla="*/ 382735 h 685800"/>
                <a:gd name="connsiteX10-21" fmla="*/ 746136 w 1079500"/>
                <a:gd name="connsiteY10-22" fmla="*/ 352438 h 685800"/>
                <a:gd name="connsiteX11-23" fmla="*/ 746136 w 1079500"/>
                <a:gd name="connsiteY11-24" fmla="*/ 352436 h 685800"/>
                <a:gd name="connsiteX12-25" fmla="*/ 749845 w 1079500"/>
                <a:gd name="connsiteY12-26" fmla="*/ 351284 h 685800"/>
                <a:gd name="connsiteX13-27" fmla="*/ 1037084 w 1079500"/>
                <a:gd name="connsiteY13-28" fmla="*/ 64045 h 685800"/>
                <a:gd name="connsiteX14-29" fmla="*/ 1056965 w 1079500"/>
                <a:gd name="connsiteY14-30" fmla="*/ 0 h 685800"/>
                <a:gd name="connsiteX15-31" fmla="*/ 1068534 w 1079500"/>
                <a:gd name="connsiteY15-32" fmla="*/ 37271 h 685800"/>
                <a:gd name="connsiteX16-33" fmla="*/ 1079500 w 1079500"/>
                <a:gd name="connsiteY16-34" fmla="*/ 146050 h 685800"/>
                <a:gd name="connsiteX17-35" fmla="*/ 539750 w 1079500"/>
                <a:gd name="connsiteY17-36" fmla="*/ 685800 h 685800"/>
                <a:gd name="connsiteX18-37" fmla="*/ 430971 w 1079500"/>
                <a:gd name="connsiteY18-38" fmla="*/ 674834 h 685800"/>
                <a:gd name="connsiteX19-39" fmla="*/ 393702 w 1079500"/>
                <a:gd name="connsiteY19-40" fmla="*/ 663266 h 685800"/>
                <a:gd name="connsiteX20-41" fmla="*/ 393701 w 1079500"/>
                <a:gd name="connsiteY20-42" fmla="*/ 663266 h 685800"/>
                <a:gd name="connsiteX21-43" fmla="*/ 329656 w 1079500"/>
                <a:gd name="connsiteY21-44" fmla="*/ 643385 h 685800"/>
                <a:gd name="connsiteX22-45" fmla="*/ 42417 w 1079500"/>
                <a:gd name="connsiteY22-46" fmla="*/ 356146 h 685800"/>
                <a:gd name="connsiteX23-47" fmla="*/ 41266 w 1079500"/>
                <a:gd name="connsiteY23-48" fmla="*/ 352437 h 685800"/>
                <a:gd name="connsiteX24-49" fmla="*/ 87611 w 1079500"/>
                <a:gd name="connsiteY24-50" fmla="*/ 366823 h 685800"/>
                <a:gd name="connsiteX25-51" fmla="*/ 41265 w 1079500"/>
                <a:gd name="connsiteY25-52" fmla="*/ 352436 h 685800"/>
                <a:gd name="connsiteX26-53" fmla="*/ 10966 w 1079500"/>
                <a:gd name="connsiteY26-54" fmla="*/ 254829 h 685800"/>
                <a:gd name="connsiteX27-55" fmla="*/ 0 w 1079500"/>
                <a:gd name="connsiteY27-56" fmla="*/ 146050 h 685800"/>
                <a:gd name="connsiteX28-57" fmla="*/ 10966 w 1079500"/>
                <a:gd name="connsiteY28-58" fmla="*/ 37271 h 685800"/>
                <a:gd name="connsiteX29-59" fmla="*/ 22536 w 1079500"/>
                <a:gd name="connsiteY29-60" fmla="*/ 0 h 685800"/>
                <a:gd name="connsiteX0-61" fmla="*/ 22536 w 1079500"/>
                <a:gd name="connsiteY0-62" fmla="*/ 0 h 685800"/>
                <a:gd name="connsiteX1-63" fmla="*/ 42416 w 1079500"/>
                <a:gd name="connsiteY1-64" fmla="*/ 64045 h 685800"/>
                <a:gd name="connsiteX2-65" fmla="*/ 329655 w 1079500"/>
                <a:gd name="connsiteY2-66" fmla="*/ 351284 h 685800"/>
                <a:gd name="connsiteX3-67" fmla="*/ 393700 w 1079500"/>
                <a:gd name="connsiteY3-68" fmla="*/ 371165 h 685800"/>
                <a:gd name="connsiteX4-69" fmla="*/ 363348 w 1079500"/>
                <a:gd name="connsiteY4-70" fmla="*/ 380587 h 685800"/>
                <a:gd name="connsiteX5-71" fmla="*/ 363349 w 1079500"/>
                <a:gd name="connsiteY5-72" fmla="*/ 380588 h 685800"/>
                <a:gd name="connsiteX6-73" fmla="*/ 393701 w 1079500"/>
                <a:gd name="connsiteY6-74" fmla="*/ 371166 h 685800"/>
                <a:gd name="connsiteX7-75" fmla="*/ 430972 w 1079500"/>
                <a:gd name="connsiteY7-76" fmla="*/ 382735 h 685800"/>
                <a:gd name="connsiteX8-77" fmla="*/ 539751 w 1079500"/>
                <a:gd name="connsiteY8-78" fmla="*/ 393701 h 685800"/>
                <a:gd name="connsiteX9-79" fmla="*/ 648530 w 1079500"/>
                <a:gd name="connsiteY9-80" fmla="*/ 382735 h 685800"/>
                <a:gd name="connsiteX10-81" fmla="*/ 746136 w 1079500"/>
                <a:gd name="connsiteY10-82" fmla="*/ 352438 h 685800"/>
                <a:gd name="connsiteX11-83" fmla="*/ 746136 w 1079500"/>
                <a:gd name="connsiteY11-84" fmla="*/ 352436 h 685800"/>
                <a:gd name="connsiteX12-85" fmla="*/ 749845 w 1079500"/>
                <a:gd name="connsiteY12-86" fmla="*/ 351284 h 685800"/>
                <a:gd name="connsiteX13-87" fmla="*/ 1037084 w 1079500"/>
                <a:gd name="connsiteY13-88" fmla="*/ 64045 h 685800"/>
                <a:gd name="connsiteX14-89" fmla="*/ 1056965 w 1079500"/>
                <a:gd name="connsiteY14-90" fmla="*/ 0 h 685800"/>
                <a:gd name="connsiteX15-91" fmla="*/ 1068534 w 1079500"/>
                <a:gd name="connsiteY15-92" fmla="*/ 37271 h 685800"/>
                <a:gd name="connsiteX16-93" fmla="*/ 1079500 w 1079500"/>
                <a:gd name="connsiteY16-94" fmla="*/ 146050 h 685800"/>
                <a:gd name="connsiteX17-95" fmla="*/ 539750 w 1079500"/>
                <a:gd name="connsiteY17-96" fmla="*/ 685800 h 685800"/>
                <a:gd name="connsiteX18-97" fmla="*/ 430971 w 1079500"/>
                <a:gd name="connsiteY18-98" fmla="*/ 674834 h 685800"/>
                <a:gd name="connsiteX19-99" fmla="*/ 393702 w 1079500"/>
                <a:gd name="connsiteY19-100" fmla="*/ 663266 h 685800"/>
                <a:gd name="connsiteX20-101" fmla="*/ 393701 w 1079500"/>
                <a:gd name="connsiteY20-102" fmla="*/ 663266 h 685800"/>
                <a:gd name="connsiteX21-103" fmla="*/ 329656 w 1079500"/>
                <a:gd name="connsiteY21-104" fmla="*/ 643385 h 685800"/>
                <a:gd name="connsiteX22-105" fmla="*/ 42417 w 1079500"/>
                <a:gd name="connsiteY22-106" fmla="*/ 356146 h 685800"/>
                <a:gd name="connsiteX23-107" fmla="*/ 41266 w 1079500"/>
                <a:gd name="connsiteY23-108" fmla="*/ 352437 h 685800"/>
                <a:gd name="connsiteX24-109" fmla="*/ 41265 w 1079500"/>
                <a:gd name="connsiteY24-110" fmla="*/ 352436 h 685800"/>
                <a:gd name="connsiteX25-111" fmla="*/ 10966 w 1079500"/>
                <a:gd name="connsiteY25-112" fmla="*/ 254829 h 685800"/>
                <a:gd name="connsiteX26-113" fmla="*/ 0 w 1079500"/>
                <a:gd name="connsiteY26-114" fmla="*/ 146050 h 685800"/>
                <a:gd name="connsiteX27-115" fmla="*/ 10966 w 1079500"/>
                <a:gd name="connsiteY27-116" fmla="*/ 37271 h 685800"/>
                <a:gd name="connsiteX28-117" fmla="*/ 22536 w 1079500"/>
                <a:gd name="connsiteY28-118" fmla="*/ 0 h 685800"/>
                <a:gd name="connsiteX0-119" fmla="*/ 22536 w 1079500"/>
                <a:gd name="connsiteY0-120" fmla="*/ 0 h 685800"/>
                <a:gd name="connsiteX1-121" fmla="*/ 42416 w 1079500"/>
                <a:gd name="connsiteY1-122" fmla="*/ 64045 h 685800"/>
                <a:gd name="connsiteX2-123" fmla="*/ 329655 w 1079500"/>
                <a:gd name="connsiteY2-124" fmla="*/ 351284 h 685800"/>
                <a:gd name="connsiteX3-125" fmla="*/ 393700 w 1079500"/>
                <a:gd name="connsiteY3-126" fmla="*/ 371165 h 685800"/>
                <a:gd name="connsiteX4-127" fmla="*/ 363348 w 1079500"/>
                <a:gd name="connsiteY4-128" fmla="*/ 380587 h 685800"/>
                <a:gd name="connsiteX5-129" fmla="*/ 393701 w 1079500"/>
                <a:gd name="connsiteY5-130" fmla="*/ 371166 h 685800"/>
                <a:gd name="connsiteX6-131" fmla="*/ 430972 w 1079500"/>
                <a:gd name="connsiteY6-132" fmla="*/ 382735 h 685800"/>
                <a:gd name="connsiteX7-133" fmla="*/ 539751 w 1079500"/>
                <a:gd name="connsiteY7-134" fmla="*/ 393701 h 685800"/>
                <a:gd name="connsiteX8-135" fmla="*/ 648530 w 1079500"/>
                <a:gd name="connsiteY8-136" fmla="*/ 382735 h 685800"/>
                <a:gd name="connsiteX9-137" fmla="*/ 746136 w 1079500"/>
                <a:gd name="connsiteY9-138" fmla="*/ 352438 h 685800"/>
                <a:gd name="connsiteX10-139" fmla="*/ 746136 w 1079500"/>
                <a:gd name="connsiteY10-140" fmla="*/ 352436 h 685800"/>
                <a:gd name="connsiteX11-141" fmla="*/ 749845 w 1079500"/>
                <a:gd name="connsiteY11-142" fmla="*/ 351284 h 685800"/>
                <a:gd name="connsiteX12-143" fmla="*/ 1037084 w 1079500"/>
                <a:gd name="connsiteY12-144" fmla="*/ 64045 h 685800"/>
                <a:gd name="connsiteX13-145" fmla="*/ 1056965 w 1079500"/>
                <a:gd name="connsiteY13-146" fmla="*/ 0 h 685800"/>
                <a:gd name="connsiteX14-147" fmla="*/ 1068534 w 1079500"/>
                <a:gd name="connsiteY14-148" fmla="*/ 37271 h 685800"/>
                <a:gd name="connsiteX15-149" fmla="*/ 1079500 w 1079500"/>
                <a:gd name="connsiteY15-150" fmla="*/ 146050 h 685800"/>
                <a:gd name="connsiteX16-151" fmla="*/ 539750 w 1079500"/>
                <a:gd name="connsiteY16-152" fmla="*/ 685800 h 685800"/>
                <a:gd name="connsiteX17-153" fmla="*/ 430971 w 1079500"/>
                <a:gd name="connsiteY17-154" fmla="*/ 674834 h 685800"/>
                <a:gd name="connsiteX18-155" fmla="*/ 393702 w 1079500"/>
                <a:gd name="connsiteY18-156" fmla="*/ 663266 h 685800"/>
                <a:gd name="connsiteX19-157" fmla="*/ 393701 w 1079500"/>
                <a:gd name="connsiteY19-158" fmla="*/ 663266 h 685800"/>
                <a:gd name="connsiteX20-159" fmla="*/ 329656 w 1079500"/>
                <a:gd name="connsiteY20-160" fmla="*/ 643385 h 685800"/>
                <a:gd name="connsiteX21-161" fmla="*/ 42417 w 1079500"/>
                <a:gd name="connsiteY21-162" fmla="*/ 356146 h 685800"/>
                <a:gd name="connsiteX22-163" fmla="*/ 41266 w 1079500"/>
                <a:gd name="connsiteY22-164" fmla="*/ 352437 h 685800"/>
                <a:gd name="connsiteX23-165" fmla="*/ 41265 w 1079500"/>
                <a:gd name="connsiteY23-166" fmla="*/ 352436 h 685800"/>
                <a:gd name="connsiteX24-167" fmla="*/ 10966 w 1079500"/>
                <a:gd name="connsiteY24-168" fmla="*/ 254829 h 685800"/>
                <a:gd name="connsiteX25-169" fmla="*/ 0 w 1079500"/>
                <a:gd name="connsiteY25-170" fmla="*/ 146050 h 685800"/>
                <a:gd name="connsiteX26-171" fmla="*/ 10966 w 1079500"/>
                <a:gd name="connsiteY26-172" fmla="*/ 37271 h 685800"/>
                <a:gd name="connsiteX27-173" fmla="*/ 22536 w 1079500"/>
                <a:gd name="connsiteY27-174" fmla="*/ 0 h 685800"/>
                <a:gd name="connsiteX0-175" fmla="*/ 22536 w 1079500"/>
                <a:gd name="connsiteY0-176" fmla="*/ 0 h 685800"/>
                <a:gd name="connsiteX1-177" fmla="*/ 42416 w 1079500"/>
                <a:gd name="connsiteY1-178" fmla="*/ 64045 h 685800"/>
                <a:gd name="connsiteX2-179" fmla="*/ 329655 w 1079500"/>
                <a:gd name="connsiteY2-180" fmla="*/ 351284 h 685800"/>
                <a:gd name="connsiteX3-181" fmla="*/ 393700 w 1079500"/>
                <a:gd name="connsiteY3-182" fmla="*/ 371165 h 685800"/>
                <a:gd name="connsiteX4-183" fmla="*/ 393701 w 1079500"/>
                <a:gd name="connsiteY4-184" fmla="*/ 371166 h 685800"/>
                <a:gd name="connsiteX5-185" fmla="*/ 430972 w 1079500"/>
                <a:gd name="connsiteY5-186" fmla="*/ 382735 h 685800"/>
                <a:gd name="connsiteX6-187" fmla="*/ 539751 w 1079500"/>
                <a:gd name="connsiteY6-188" fmla="*/ 393701 h 685800"/>
                <a:gd name="connsiteX7-189" fmla="*/ 648530 w 1079500"/>
                <a:gd name="connsiteY7-190" fmla="*/ 382735 h 685800"/>
                <a:gd name="connsiteX8-191" fmla="*/ 746136 w 1079500"/>
                <a:gd name="connsiteY8-192" fmla="*/ 352438 h 685800"/>
                <a:gd name="connsiteX9-193" fmla="*/ 746136 w 1079500"/>
                <a:gd name="connsiteY9-194" fmla="*/ 352436 h 685800"/>
                <a:gd name="connsiteX10-195" fmla="*/ 749845 w 1079500"/>
                <a:gd name="connsiteY10-196" fmla="*/ 351284 h 685800"/>
                <a:gd name="connsiteX11-197" fmla="*/ 1037084 w 1079500"/>
                <a:gd name="connsiteY11-198" fmla="*/ 64045 h 685800"/>
                <a:gd name="connsiteX12-199" fmla="*/ 1056965 w 1079500"/>
                <a:gd name="connsiteY12-200" fmla="*/ 0 h 685800"/>
                <a:gd name="connsiteX13-201" fmla="*/ 1068534 w 1079500"/>
                <a:gd name="connsiteY13-202" fmla="*/ 37271 h 685800"/>
                <a:gd name="connsiteX14-203" fmla="*/ 1079500 w 1079500"/>
                <a:gd name="connsiteY14-204" fmla="*/ 146050 h 685800"/>
                <a:gd name="connsiteX15-205" fmla="*/ 539750 w 1079500"/>
                <a:gd name="connsiteY15-206" fmla="*/ 685800 h 685800"/>
                <a:gd name="connsiteX16-207" fmla="*/ 430971 w 1079500"/>
                <a:gd name="connsiteY16-208" fmla="*/ 674834 h 685800"/>
                <a:gd name="connsiteX17-209" fmla="*/ 393702 w 1079500"/>
                <a:gd name="connsiteY17-210" fmla="*/ 663266 h 685800"/>
                <a:gd name="connsiteX18-211" fmla="*/ 393701 w 1079500"/>
                <a:gd name="connsiteY18-212" fmla="*/ 663266 h 685800"/>
                <a:gd name="connsiteX19-213" fmla="*/ 329656 w 1079500"/>
                <a:gd name="connsiteY19-214" fmla="*/ 643385 h 685800"/>
                <a:gd name="connsiteX20-215" fmla="*/ 42417 w 1079500"/>
                <a:gd name="connsiteY20-216" fmla="*/ 356146 h 685800"/>
                <a:gd name="connsiteX21-217" fmla="*/ 41266 w 1079500"/>
                <a:gd name="connsiteY21-218" fmla="*/ 352437 h 685800"/>
                <a:gd name="connsiteX22-219" fmla="*/ 41265 w 1079500"/>
                <a:gd name="connsiteY22-220" fmla="*/ 352436 h 685800"/>
                <a:gd name="connsiteX23-221" fmla="*/ 10966 w 1079500"/>
                <a:gd name="connsiteY23-222" fmla="*/ 254829 h 685800"/>
                <a:gd name="connsiteX24-223" fmla="*/ 0 w 1079500"/>
                <a:gd name="connsiteY24-224" fmla="*/ 146050 h 685800"/>
                <a:gd name="connsiteX25-225" fmla="*/ 10966 w 1079500"/>
                <a:gd name="connsiteY25-226" fmla="*/ 37271 h 685800"/>
                <a:gd name="connsiteX26-227" fmla="*/ 22536 w 1079500"/>
                <a:gd name="connsiteY26-228"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1079500" h="685800">
                  <a:moveTo>
                    <a:pt x="22536" y="0"/>
                  </a:moveTo>
                  <a:lnTo>
                    <a:pt x="42416" y="64045"/>
                  </a:lnTo>
                  <a:cubicBezTo>
                    <a:pt x="97042" y="193195"/>
                    <a:pt x="200505" y="296658"/>
                    <a:pt x="329655" y="351284"/>
                  </a:cubicBezTo>
                  <a:lnTo>
                    <a:pt x="393700" y="371165"/>
                  </a:lnTo>
                  <a:lnTo>
                    <a:pt x="393701" y="371166"/>
                  </a:lnTo>
                  <a:lnTo>
                    <a:pt x="430972" y="382735"/>
                  </a:lnTo>
                  <a:cubicBezTo>
                    <a:pt x="466109" y="389925"/>
                    <a:pt x="502489" y="393701"/>
                    <a:pt x="539751" y="393701"/>
                  </a:cubicBezTo>
                  <a:cubicBezTo>
                    <a:pt x="577013" y="393701"/>
                    <a:pt x="613393" y="389925"/>
                    <a:pt x="648530" y="382735"/>
                  </a:cubicBezTo>
                  <a:lnTo>
                    <a:pt x="746136" y="352438"/>
                  </a:lnTo>
                  <a:lnTo>
                    <a:pt x="746136" y="352436"/>
                  </a:lnTo>
                  <a:lnTo>
                    <a:pt x="749845" y="351284"/>
                  </a:lnTo>
                  <a:cubicBezTo>
                    <a:pt x="878995" y="296658"/>
                    <a:pt x="982458" y="193195"/>
                    <a:pt x="1037084" y="64045"/>
                  </a:cubicBezTo>
                  <a:lnTo>
                    <a:pt x="1056965" y="0"/>
                  </a:lnTo>
                  <a:lnTo>
                    <a:pt x="1068534" y="37271"/>
                  </a:lnTo>
                  <a:cubicBezTo>
                    <a:pt x="1075724" y="72408"/>
                    <a:pt x="1079500" y="108788"/>
                    <a:pt x="1079500" y="146050"/>
                  </a:cubicBezTo>
                  <a:cubicBezTo>
                    <a:pt x="1079500" y="444146"/>
                    <a:pt x="837846" y="685800"/>
                    <a:pt x="539750" y="685800"/>
                  </a:cubicBezTo>
                  <a:cubicBezTo>
                    <a:pt x="502488" y="685800"/>
                    <a:pt x="466108" y="682024"/>
                    <a:pt x="430971" y="674834"/>
                  </a:cubicBezTo>
                  <a:lnTo>
                    <a:pt x="393702" y="663266"/>
                  </a:lnTo>
                  <a:lnTo>
                    <a:pt x="393701" y="663266"/>
                  </a:lnTo>
                  <a:lnTo>
                    <a:pt x="329656" y="643385"/>
                  </a:lnTo>
                  <a:cubicBezTo>
                    <a:pt x="200506" y="588759"/>
                    <a:pt x="97043" y="485296"/>
                    <a:pt x="42417" y="356146"/>
                  </a:cubicBezTo>
                  <a:lnTo>
                    <a:pt x="41266" y="352437"/>
                  </a:lnTo>
                  <a:lnTo>
                    <a:pt x="41265" y="352436"/>
                  </a:lnTo>
                  <a:lnTo>
                    <a:pt x="10966" y="254829"/>
                  </a:lnTo>
                  <a:cubicBezTo>
                    <a:pt x="3776" y="219692"/>
                    <a:pt x="0" y="183312"/>
                    <a:pt x="0" y="146050"/>
                  </a:cubicBezTo>
                  <a:cubicBezTo>
                    <a:pt x="0" y="108788"/>
                    <a:pt x="3776" y="72408"/>
                    <a:pt x="10966" y="37271"/>
                  </a:cubicBezTo>
                  <a:lnTo>
                    <a:pt x="22536" y="0"/>
                  </a:ln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15" name="新月形 14"/>
            <p:cNvSpPr/>
            <p:nvPr/>
          </p:nvSpPr>
          <p:spPr>
            <a:xfrm rot="16200000">
              <a:off x="4520746" y="2883661"/>
              <a:ext cx="531019" cy="1196094"/>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16" name="组合 15"/>
          <p:cNvGrpSpPr/>
          <p:nvPr/>
        </p:nvGrpSpPr>
        <p:grpSpPr>
          <a:xfrm>
            <a:off x="1331640" y="3640582"/>
            <a:ext cx="2670071" cy="1019280"/>
            <a:chOff x="1252339" y="3424558"/>
            <a:chExt cx="2670071" cy="1019280"/>
          </a:xfrm>
        </p:grpSpPr>
        <p:grpSp>
          <p:nvGrpSpPr>
            <p:cNvPr id="17" name="组合 56"/>
            <p:cNvGrpSpPr/>
            <p:nvPr/>
          </p:nvGrpSpPr>
          <p:grpSpPr bwMode="auto">
            <a:xfrm flipH="1" flipV="1">
              <a:off x="1319461" y="3641252"/>
              <a:ext cx="2602949" cy="398859"/>
              <a:chOff x="5234850" y="2169042"/>
              <a:chExt cx="3154238" cy="531628"/>
            </a:xfrm>
          </p:grpSpPr>
          <p:cxnSp>
            <p:nvCxnSpPr>
              <p:cNvPr id="20" name="直接连接符 19"/>
              <p:cNvCxnSpPr/>
              <p:nvPr/>
            </p:nvCxnSpPr>
            <p:spPr>
              <a:xfrm flipV="1">
                <a:off x="5234850" y="2169042"/>
                <a:ext cx="353002" cy="5316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586225" y="2169042"/>
                <a:ext cx="280286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338255" y="3424558"/>
              <a:ext cx="2334466" cy="569119"/>
            </a:xfrm>
            <a:prstGeom prst="rect">
              <a:avLst/>
            </a:prstGeom>
          </p:spPr>
          <p:txBody>
            <a:bodyPr lIns="0" rIns="0" bIns="0" anchor="b"/>
            <a:lstStyle/>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点击增加文本内容点击增加文本内容点击增加文本内容</a:t>
              </a:r>
            </a:p>
          </p:txBody>
        </p:sp>
        <p:sp>
          <p:nvSpPr>
            <p:cNvPr id="19" name="矩形 60"/>
            <p:cNvSpPr>
              <a:spLocks noChangeArrowheads="1"/>
            </p:cNvSpPr>
            <p:nvPr/>
          </p:nvSpPr>
          <p:spPr bwMode="auto">
            <a:xfrm>
              <a:off x="1252339" y="4047255"/>
              <a:ext cx="2378765"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Aft>
                  <a:spcPts val="600"/>
                </a:spcAft>
              </a:pPr>
              <a:r>
                <a:rPr lang="zh-CN" altLang="en-US" dirty="0">
                  <a:solidFill>
                    <a:srgbClr val="C00000"/>
                  </a:solidFill>
                  <a:latin typeface="微软雅黑" panose="020B0503020204020204" pitchFamily="34" charset="-122"/>
                  <a:ea typeface="微软雅黑" panose="020B0503020204020204" pitchFamily="34" charset="-122"/>
                </a:rPr>
                <a:t>点击增加标题</a:t>
              </a:r>
              <a:endParaRPr lang="en-US" altLang="zh-CN" dirty="0">
                <a:solidFill>
                  <a:srgbClr val="C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294459" y="3659633"/>
            <a:ext cx="2741218" cy="999039"/>
            <a:chOff x="5215158" y="3443608"/>
            <a:chExt cx="2741218" cy="999039"/>
          </a:xfrm>
        </p:grpSpPr>
        <p:grpSp>
          <p:nvGrpSpPr>
            <p:cNvPr id="23" name="组合 49"/>
            <p:cNvGrpSpPr/>
            <p:nvPr/>
          </p:nvGrpSpPr>
          <p:grpSpPr bwMode="auto">
            <a:xfrm flipV="1">
              <a:off x="5215158" y="3641252"/>
              <a:ext cx="2667385" cy="398859"/>
              <a:chOff x="5234850" y="2169042"/>
              <a:chExt cx="3154238" cy="531628"/>
            </a:xfrm>
          </p:grpSpPr>
          <p:cxnSp>
            <p:nvCxnSpPr>
              <p:cNvPr id="26" name="直接连接符 25"/>
              <p:cNvCxnSpPr/>
              <p:nvPr/>
            </p:nvCxnSpPr>
            <p:spPr>
              <a:xfrm flipV="1">
                <a:off x="5234850" y="2169042"/>
                <a:ext cx="353999" cy="5316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585674" y="2169042"/>
                <a:ext cx="280341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5548078" y="3443608"/>
              <a:ext cx="2334466" cy="569119"/>
            </a:xfrm>
            <a:prstGeom prst="rect">
              <a:avLst/>
            </a:prstGeom>
          </p:spPr>
          <p:txBody>
            <a:bodyPr lIns="0" rIns="0" bIns="0" anchor="b"/>
            <a:lstStyle/>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点击增加文本内容点击增加文本内容点击增加文本内容</a:t>
              </a:r>
            </a:p>
          </p:txBody>
        </p:sp>
        <p:sp>
          <p:nvSpPr>
            <p:cNvPr id="25" name="矩形 61"/>
            <p:cNvSpPr>
              <a:spLocks noChangeArrowheads="1"/>
            </p:cNvSpPr>
            <p:nvPr/>
          </p:nvSpPr>
          <p:spPr bwMode="auto">
            <a:xfrm>
              <a:off x="5548078" y="4046064"/>
              <a:ext cx="2408298"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spcAft>
                  <a:spcPts val="600"/>
                </a:spcAft>
              </a:pPr>
              <a:r>
                <a:rPr lang="zh-CN" altLang="en-US" dirty="0">
                  <a:solidFill>
                    <a:srgbClr val="C00000"/>
                  </a:solidFill>
                  <a:latin typeface="微软雅黑" panose="020B0503020204020204" pitchFamily="34" charset="-122"/>
                  <a:ea typeface="微软雅黑" panose="020B0503020204020204" pitchFamily="34" charset="-122"/>
                </a:rPr>
                <a:t>点击增加标题</a:t>
              </a:r>
              <a:endParaRPr lang="en-US" altLang="zh-CN" dirty="0">
                <a:solidFill>
                  <a:srgbClr val="C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294460" y="1491630"/>
            <a:ext cx="2707657" cy="997618"/>
            <a:chOff x="5215158" y="1275606"/>
            <a:chExt cx="2707657" cy="997618"/>
          </a:xfrm>
        </p:grpSpPr>
        <p:grpSp>
          <p:nvGrpSpPr>
            <p:cNvPr id="29" name="组合 45"/>
            <p:cNvGrpSpPr/>
            <p:nvPr/>
          </p:nvGrpSpPr>
          <p:grpSpPr bwMode="auto">
            <a:xfrm>
              <a:off x="5215158" y="1696961"/>
              <a:ext cx="2667385" cy="398860"/>
              <a:chOff x="5234850" y="2169042"/>
              <a:chExt cx="3154238" cy="531628"/>
            </a:xfrm>
          </p:grpSpPr>
          <p:cxnSp>
            <p:nvCxnSpPr>
              <p:cNvPr id="32" name="直接连接符 31"/>
              <p:cNvCxnSpPr/>
              <p:nvPr/>
            </p:nvCxnSpPr>
            <p:spPr>
              <a:xfrm flipV="1">
                <a:off x="5234850" y="2169042"/>
                <a:ext cx="353999" cy="5316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585674" y="2169042"/>
                <a:ext cx="280341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5548078" y="1704105"/>
              <a:ext cx="2334466" cy="569119"/>
            </a:xfrm>
            <a:prstGeom prst="rect">
              <a:avLst/>
            </a:prstGeom>
          </p:spPr>
          <p:txBody>
            <a:bodyPr lIns="0" rIns="0" bIns="0"/>
            <a:lstStyle/>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点击增加文本内容点击增加文本内容点击增加文本内容</a:t>
              </a:r>
            </a:p>
          </p:txBody>
        </p:sp>
        <p:sp>
          <p:nvSpPr>
            <p:cNvPr id="31" name="矩形 63"/>
            <p:cNvSpPr>
              <a:spLocks noChangeArrowheads="1"/>
            </p:cNvSpPr>
            <p:nvPr/>
          </p:nvSpPr>
          <p:spPr bwMode="auto">
            <a:xfrm>
              <a:off x="5511832" y="1275606"/>
              <a:ext cx="2410983"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spcAft>
                  <a:spcPts val="600"/>
                </a:spcAft>
              </a:pPr>
              <a:r>
                <a:rPr lang="zh-CN" altLang="en-US" dirty="0">
                  <a:solidFill>
                    <a:srgbClr val="C00000"/>
                  </a:solidFill>
                  <a:latin typeface="微软雅黑" panose="020B0503020204020204" pitchFamily="34" charset="-122"/>
                  <a:ea typeface="微软雅黑" panose="020B0503020204020204" pitchFamily="34" charset="-122"/>
                </a:rPr>
                <a:t>点击增加标题</a:t>
              </a:r>
              <a:endParaRPr lang="en-US" altLang="zh-CN" dirty="0">
                <a:solidFill>
                  <a:srgbClr val="C0000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373256" y="1491631"/>
            <a:ext cx="2628456" cy="1198833"/>
            <a:chOff x="1293954" y="1275606"/>
            <a:chExt cx="2628456" cy="1198833"/>
          </a:xfrm>
        </p:grpSpPr>
        <p:grpSp>
          <p:nvGrpSpPr>
            <p:cNvPr id="35" name="组合 53"/>
            <p:cNvGrpSpPr/>
            <p:nvPr/>
          </p:nvGrpSpPr>
          <p:grpSpPr bwMode="auto">
            <a:xfrm flipH="1">
              <a:off x="1319461" y="1696961"/>
              <a:ext cx="2602949" cy="398860"/>
              <a:chOff x="5234850" y="2169042"/>
              <a:chExt cx="3154238" cy="531628"/>
            </a:xfrm>
          </p:grpSpPr>
          <p:cxnSp>
            <p:nvCxnSpPr>
              <p:cNvPr id="38" name="直接连接符 37"/>
              <p:cNvCxnSpPr/>
              <p:nvPr/>
            </p:nvCxnSpPr>
            <p:spPr>
              <a:xfrm flipV="1">
                <a:off x="5234850" y="2169042"/>
                <a:ext cx="353002" cy="5316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586225" y="2169042"/>
                <a:ext cx="280286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6" name="矩形 62"/>
            <p:cNvSpPr>
              <a:spLocks noChangeArrowheads="1"/>
            </p:cNvSpPr>
            <p:nvPr/>
          </p:nvSpPr>
          <p:spPr bwMode="auto">
            <a:xfrm>
              <a:off x="1293954" y="1275606"/>
              <a:ext cx="2378765"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Aft>
                  <a:spcPts val="600"/>
                </a:spcAft>
              </a:pPr>
              <a:r>
                <a:rPr lang="zh-CN" altLang="en-US" dirty="0">
                  <a:solidFill>
                    <a:srgbClr val="C00000"/>
                  </a:solidFill>
                  <a:latin typeface="微软雅黑" panose="020B0503020204020204" pitchFamily="34" charset="-122"/>
                  <a:ea typeface="微软雅黑" panose="020B0503020204020204" pitchFamily="34" charset="-122"/>
                </a:rPr>
                <a:t>点击增加标题</a:t>
              </a:r>
              <a:endParaRPr lang="en-US" altLang="zh-CN" dirty="0">
                <a:solidFill>
                  <a:srgbClr val="C00000"/>
                </a:solidFill>
                <a:latin typeface="微软雅黑" panose="020B0503020204020204" pitchFamily="34" charset="-122"/>
                <a:ea typeface="微软雅黑" panose="020B0503020204020204" pitchFamily="34" charset="-122"/>
              </a:endParaRPr>
            </a:p>
          </p:txBody>
        </p:sp>
        <p:sp>
          <p:nvSpPr>
            <p:cNvPr id="37" name="矩形 36"/>
            <p:cNvSpPr/>
            <p:nvPr/>
          </p:nvSpPr>
          <p:spPr>
            <a:xfrm>
              <a:off x="1338255" y="1731489"/>
              <a:ext cx="2334466" cy="742950"/>
            </a:xfrm>
            <a:prstGeom prst="rect">
              <a:avLst/>
            </a:prstGeom>
          </p:spPr>
          <p:txBody>
            <a:bodyPr lIns="0" rIns="0" bIns="0"/>
            <a:lstStyle/>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点击增加文本内容点击增加文本内容点击增加文本内容</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 presetClass="entr" presetSubtype="2" fill="hold" nodeType="withEffect">
                                  <p:stCondLst>
                                    <p:cond delay="50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1000" fill="hold"/>
                                        <p:tgtEl>
                                          <p:spTgt spid="34"/>
                                        </p:tgtEl>
                                        <p:attrNameLst>
                                          <p:attrName>ppt_x</p:attrName>
                                        </p:attrNameLst>
                                      </p:cBhvr>
                                      <p:tavLst>
                                        <p:tav tm="0">
                                          <p:val>
                                            <p:strVal val="1+#ppt_w/2"/>
                                          </p:val>
                                        </p:tav>
                                        <p:tav tm="100000">
                                          <p:val>
                                            <p:strVal val="#ppt_x"/>
                                          </p:val>
                                        </p:tav>
                                      </p:tavLst>
                                    </p:anim>
                                    <p:anim calcmode="lin" valueType="num">
                                      <p:cBhvr additive="base">
                                        <p:cTn id="27" dur="1000" fill="hold"/>
                                        <p:tgtEl>
                                          <p:spTgt spid="34"/>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1000" fill="hold"/>
                                        <p:tgtEl>
                                          <p:spTgt spid="28"/>
                                        </p:tgtEl>
                                        <p:attrNameLst>
                                          <p:attrName>ppt_x</p:attrName>
                                        </p:attrNameLst>
                                      </p:cBhvr>
                                      <p:tavLst>
                                        <p:tav tm="0">
                                          <p:val>
                                            <p:strVal val="0-#ppt_w/2"/>
                                          </p:val>
                                        </p:tav>
                                        <p:tav tm="100000">
                                          <p:val>
                                            <p:strVal val="#ppt_x"/>
                                          </p:val>
                                        </p:tav>
                                      </p:tavLst>
                                    </p:anim>
                                    <p:anim calcmode="lin" valueType="num">
                                      <p:cBhvr additive="base">
                                        <p:cTn id="31" dur="1000" fill="hold"/>
                                        <p:tgtEl>
                                          <p:spTgt spid="28"/>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fill="hold"/>
                                        <p:tgtEl>
                                          <p:spTgt spid="16"/>
                                        </p:tgtEl>
                                        <p:attrNameLst>
                                          <p:attrName>ppt_x</p:attrName>
                                        </p:attrNameLst>
                                      </p:cBhvr>
                                      <p:tavLst>
                                        <p:tav tm="0">
                                          <p:val>
                                            <p:strVal val="1+#ppt_w/2"/>
                                          </p:val>
                                        </p:tav>
                                        <p:tav tm="100000">
                                          <p:val>
                                            <p:strVal val="#ppt_x"/>
                                          </p:val>
                                        </p:tav>
                                      </p:tavLst>
                                    </p:anim>
                                    <p:anim calcmode="lin" valueType="num">
                                      <p:cBhvr additive="base">
                                        <p:cTn id="35" dur="1000" fill="hold"/>
                                        <p:tgtEl>
                                          <p:spTgt spid="16"/>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5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000" fill="hold"/>
                                        <p:tgtEl>
                                          <p:spTgt spid="22"/>
                                        </p:tgtEl>
                                        <p:attrNameLst>
                                          <p:attrName>ppt_x</p:attrName>
                                        </p:attrNameLst>
                                      </p:cBhvr>
                                      <p:tavLst>
                                        <p:tav tm="0">
                                          <p:val>
                                            <p:strVal val="0-#ppt_w/2"/>
                                          </p:val>
                                        </p:tav>
                                        <p:tav tm="100000">
                                          <p:val>
                                            <p:strVal val="#ppt_x"/>
                                          </p:val>
                                        </p:tav>
                                      </p:tavLst>
                                    </p:anim>
                                    <p:anim calcmode="lin" valueType="num">
                                      <p:cBhvr additive="base">
                                        <p:cTn id="39"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528"/>
            <a:ext cx="9144000" cy="5143500"/>
          </a:xfrm>
          <a:prstGeom prst="rect">
            <a:avLst/>
          </a:prstGeom>
        </p:spPr>
      </p:pic>
      <p:sp>
        <p:nvSpPr>
          <p:cNvPr id="6" name="矩形 5"/>
          <p:cNvSpPr/>
          <p:nvPr/>
        </p:nvSpPr>
        <p:spPr>
          <a:xfrm>
            <a:off x="1" y="-21528"/>
            <a:ext cx="3347864" cy="51650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Oval 6"/>
          <p:cNvSpPr>
            <a:spLocks noChangeArrowheads="1"/>
          </p:cNvSpPr>
          <p:nvPr/>
        </p:nvSpPr>
        <p:spPr bwMode="auto">
          <a:xfrm>
            <a:off x="1629775" y="843558"/>
            <a:ext cx="3767556" cy="3769837"/>
          </a:xfrm>
          <a:prstGeom prst="ellipse">
            <a:avLst/>
          </a:prstGeom>
          <a:noFill/>
          <a:ln w="9">
            <a:solidFill>
              <a:srgbClr val="FF0000"/>
            </a:solidFill>
            <a:prstDash val="dash"/>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8" name="Oval 10"/>
          <p:cNvSpPr>
            <a:spLocks noChangeArrowheads="1"/>
          </p:cNvSpPr>
          <p:nvPr/>
        </p:nvSpPr>
        <p:spPr bwMode="auto">
          <a:xfrm>
            <a:off x="4453656" y="1014969"/>
            <a:ext cx="439112" cy="439239"/>
          </a:xfrm>
          <a:prstGeom prst="ellipse">
            <a:avLst/>
          </a:prstGeom>
          <a:solidFill>
            <a:srgbClr val="C00000"/>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1</a:t>
            </a:r>
            <a:endParaRPr lang="zh-CN" altLang="en-US" sz="1800" b="1" dirty="0">
              <a:solidFill>
                <a:schemeClr val="bg1"/>
              </a:solidFill>
              <a:latin typeface="微软雅黑" panose="020B0503020204020204" pitchFamily="34" charset="-122"/>
            </a:endParaRPr>
          </a:p>
        </p:txBody>
      </p:sp>
      <p:sp>
        <p:nvSpPr>
          <p:cNvPr id="9" name="Oval 11"/>
          <p:cNvSpPr>
            <a:spLocks noChangeArrowheads="1"/>
          </p:cNvSpPr>
          <p:nvPr/>
        </p:nvSpPr>
        <p:spPr bwMode="auto">
          <a:xfrm>
            <a:off x="4453656" y="4002745"/>
            <a:ext cx="439112" cy="439239"/>
          </a:xfrm>
          <a:prstGeom prst="ellipse">
            <a:avLst/>
          </a:prstGeom>
          <a:solidFill>
            <a:srgbClr val="C00000"/>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5</a:t>
            </a:r>
            <a:endParaRPr lang="zh-CN" altLang="en-US" sz="1800" b="1">
              <a:solidFill>
                <a:schemeClr val="bg1"/>
              </a:solidFill>
              <a:latin typeface="微软雅黑" panose="020B0503020204020204" pitchFamily="34" charset="-122"/>
            </a:endParaRPr>
          </a:p>
        </p:txBody>
      </p:sp>
      <p:sp>
        <p:nvSpPr>
          <p:cNvPr id="10" name="Oval 12"/>
          <p:cNvSpPr>
            <a:spLocks noChangeArrowheads="1"/>
          </p:cNvSpPr>
          <p:nvPr/>
        </p:nvSpPr>
        <p:spPr bwMode="auto">
          <a:xfrm>
            <a:off x="4982019" y="3308772"/>
            <a:ext cx="440302" cy="439239"/>
          </a:xfrm>
          <a:prstGeom prst="ellipse">
            <a:avLst/>
          </a:prstGeom>
          <a:solidFill>
            <a:srgbClr val="C00000"/>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4</a:t>
            </a:r>
            <a:endParaRPr lang="zh-CN" altLang="en-US" sz="1800" b="1" dirty="0">
              <a:solidFill>
                <a:schemeClr val="bg1"/>
              </a:solidFill>
              <a:latin typeface="微软雅黑" panose="020B0503020204020204" pitchFamily="34" charset="-122"/>
            </a:endParaRPr>
          </a:p>
        </p:txBody>
      </p:sp>
      <p:sp>
        <p:nvSpPr>
          <p:cNvPr id="11" name="Oval 13"/>
          <p:cNvSpPr>
            <a:spLocks noChangeArrowheads="1"/>
          </p:cNvSpPr>
          <p:nvPr/>
        </p:nvSpPr>
        <p:spPr bwMode="auto">
          <a:xfrm>
            <a:off x="4982019" y="1708943"/>
            <a:ext cx="440302" cy="439239"/>
          </a:xfrm>
          <a:prstGeom prst="ellipse">
            <a:avLst/>
          </a:prstGeom>
          <a:solidFill>
            <a:srgbClr val="C00000"/>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2</a:t>
            </a:r>
            <a:endParaRPr lang="zh-CN" altLang="en-US" sz="1800" b="1">
              <a:solidFill>
                <a:schemeClr val="bg1"/>
              </a:solidFill>
              <a:latin typeface="微软雅黑" panose="020B0503020204020204" pitchFamily="34" charset="-122"/>
            </a:endParaRPr>
          </a:p>
        </p:txBody>
      </p:sp>
      <p:sp>
        <p:nvSpPr>
          <p:cNvPr id="12" name="Oval 14"/>
          <p:cNvSpPr>
            <a:spLocks noChangeArrowheads="1"/>
          </p:cNvSpPr>
          <p:nvPr/>
        </p:nvSpPr>
        <p:spPr bwMode="auto">
          <a:xfrm>
            <a:off x="5153380" y="2508857"/>
            <a:ext cx="439112" cy="439239"/>
          </a:xfrm>
          <a:prstGeom prst="ellipse">
            <a:avLst/>
          </a:prstGeom>
          <a:solidFill>
            <a:srgbClr val="C00000"/>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3</a:t>
            </a:r>
            <a:endParaRPr lang="zh-CN" altLang="en-US" sz="1800" b="1">
              <a:solidFill>
                <a:schemeClr val="bg1"/>
              </a:solidFill>
              <a:latin typeface="微软雅黑" panose="020B0503020204020204" pitchFamily="34" charset="-122"/>
            </a:endParaRPr>
          </a:p>
        </p:txBody>
      </p:sp>
      <p:sp>
        <p:nvSpPr>
          <p:cNvPr id="13" name="TextBox 19"/>
          <p:cNvSpPr txBox="1">
            <a:spLocks noChangeArrowheads="1"/>
          </p:cNvSpPr>
          <p:nvPr/>
        </p:nvSpPr>
        <p:spPr bwMode="auto">
          <a:xfrm>
            <a:off x="5153378" y="843558"/>
            <a:ext cx="3089255"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chemeClr val="tx1">
                    <a:lumMod val="75000"/>
                    <a:lumOff val="25000"/>
                  </a:schemeClr>
                </a:solidFill>
                <a:latin typeface="微软雅黑" panose="020B0503020204020204" pitchFamily="34" charset="-122"/>
              </a:rPr>
              <a:t>主要会计数据摘要</a:t>
            </a:r>
          </a:p>
        </p:txBody>
      </p:sp>
      <p:sp>
        <p:nvSpPr>
          <p:cNvPr id="14" name="TextBox 20"/>
          <p:cNvSpPr txBox="1">
            <a:spLocks noChangeArrowheads="1"/>
          </p:cNvSpPr>
          <p:nvPr/>
        </p:nvSpPr>
        <p:spPr bwMode="auto">
          <a:xfrm>
            <a:off x="5531800" y="1631570"/>
            <a:ext cx="3072648"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chemeClr val="tx1">
                    <a:lumMod val="75000"/>
                    <a:lumOff val="25000"/>
                  </a:schemeClr>
                </a:solidFill>
                <a:latin typeface="微软雅黑" panose="020B0503020204020204" pitchFamily="34" charset="-122"/>
              </a:rPr>
              <a:t>基本财务情况分析</a:t>
            </a:r>
          </a:p>
        </p:txBody>
      </p:sp>
      <p:sp>
        <p:nvSpPr>
          <p:cNvPr id="15" name="TextBox 21"/>
          <p:cNvSpPr txBox="1">
            <a:spLocks noChangeArrowheads="1"/>
          </p:cNvSpPr>
          <p:nvPr/>
        </p:nvSpPr>
        <p:spPr bwMode="auto">
          <a:xfrm>
            <a:off x="5665082" y="2481479"/>
            <a:ext cx="2939366"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spcBef>
                <a:spcPct val="0"/>
              </a:spcBef>
              <a:buNone/>
            </a:pPr>
            <a:r>
              <a:rPr lang="zh-CN" altLang="en-US" sz="2400" b="1" dirty="0">
                <a:solidFill>
                  <a:schemeClr val="tx1">
                    <a:lumMod val="75000"/>
                    <a:lumOff val="25000"/>
                  </a:schemeClr>
                </a:solidFill>
                <a:latin typeface="微软雅黑" panose="020B0503020204020204" pitchFamily="34" charset="-122"/>
              </a:rPr>
              <a:t>预算完成情况与分析</a:t>
            </a:r>
          </a:p>
        </p:txBody>
      </p:sp>
      <p:sp>
        <p:nvSpPr>
          <p:cNvPr id="16" name="TextBox 22"/>
          <p:cNvSpPr txBox="1">
            <a:spLocks noChangeArrowheads="1"/>
          </p:cNvSpPr>
          <p:nvPr/>
        </p:nvSpPr>
        <p:spPr bwMode="auto">
          <a:xfrm>
            <a:off x="5471112" y="3340911"/>
            <a:ext cx="291731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spcBef>
                <a:spcPct val="0"/>
              </a:spcBef>
              <a:buNone/>
            </a:pPr>
            <a:r>
              <a:rPr lang="zh-CN" altLang="en-US" sz="2400" b="1" dirty="0">
                <a:solidFill>
                  <a:schemeClr val="tx1">
                    <a:lumMod val="75000"/>
                    <a:lumOff val="25000"/>
                  </a:schemeClr>
                </a:solidFill>
                <a:latin typeface="微软雅黑" panose="020B0503020204020204" pitchFamily="34" charset="-122"/>
              </a:rPr>
              <a:t>重要问题综述与建议</a:t>
            </a:r>
          </a:p>
        </p:txBody>
      </p:sp>
      <p:sp>
        <p:nvSpPr>
          <p:cNvPr id="17" name="TextBox 23"/>
          <p:cNvSpPr txBox="1">
            <a:spLocks noChangeArrowheads="1"/>
          </p:cNvSpPr>
          <p:nvPr/>
        </p:nvSpPr>
        <p:spPr bwMode="auto">
          <a:xfrm>
            <a:off x="5102210" y="4046789"/>
            <a:ext cx="299818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spcBef>
                <a:spcPct val="0"/>
              </a:spcBef>
              <a:buNone/>
            </a:pPr>
            <a:r>
              <a:rPr lang="zh-CN" altLang="en-US" sz="2400" b="1" dirty="0">
                <a:solidFill>
                  <a:schemeClr val="tx1">
                    <a:lumMod val="75000"/>
                    <a:lumOff val="25000"/>
                  </a:schemeClr>
                </a:solidFill>
                <a:latin typeface="微软雅黑" panose="020B0503020204020204" pitchFamily="34" charset="-122"/>
              </a:rPr>
              <a:t>财务报表整合与管理</a:t>
            </a:r>
          </a:p>
        </p:txBody>
      </p:sp>
      <p:sp>
        <p:nvSpPr>
          <p:cNvPr id="18" name="Oval 7"/>
          <p:cNvSpPr>
            <a:spLocks noChangeArrowheads="1"/>
          </p:cNvSpPr>
          <p:nvPr/>
        </p:nvSpPr>
        <p:spPr bwMode="auto">
          <a:xfrm>
            <a:off x="1547664" y="1048298"/>
            <a:ext cx="3337965" cy="33365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19" name="Oval 8"/>
          <p:cNvSpPr>
            <a:spLocks noChangeArrowheads="1"/>
          </p:cNvSpPr>
          <p:nvPr/>
        </p:nvSpPr>
        <p:spPr bwMode="auto">
          <a:xfrm>
            <a:off x="1776145" y="1275656"/>
            <a:ext cx="2881003" cy="2881835"/>
          </a:xfrm>
          <a:prstGeom prst="ellipse">
            <a:avLst/>
          </a:prstGeom>
          <a:blipFill dpi="0" rotWithShape="1">
            <a:blip r:embed="rId3" cstate="print"/>
            <a:srcRect/>
            <a:stretch>
              <a:fillRect l="-83000" t="7000" r="-20000" b="-29000"/>
            </a:stretch>
          </a:blip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20" name="Oval 9"/>
          <p:cNvSpPr>
            <a:spLocks noChangeArrowheads="1"/>
          </p:cNvSpPr>
          <p:nvPr/>
        </p:nvSpPr>
        <p:spPr bwMode="auto">
          <a:xfrm>
            <a:off x="179512" y="2143808"/>
            <a:ext cx="1242868" cy="1243226"/>
          </a:xfrm>
          <a:prstGeom prst="ellipse">
            <a:avLst/>
          </a:prstGeom>
          <a:solidFill>
            <a:schemeClr val="bg1"/>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21" name="TextBox 20"/>
          <p:cNvSpPr txBox="1">
            <a:spLocks noChangeArrowheads="1"/>
          </p:cNvSpPr>
          <p:nvPr/>
        </p:nvSpPr>
        <p:spPr bwMode="auto">
          <a:xfrm>
            <a:off x="357584" y="2164408"/>
            <a:ext cx="886726" cy="11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600" b="1" dirty="0">
                <a:solidFill>
                  <a:schemeClr val="tx1">
                    <a:lumMod val="75000"/>
                    <a:lumOff val="25000"/>
                  </a:schemeClr>
                </a:solidFill>
                <a:latin typeface="微软雅黑" panose="020B0503020204020204" pitchFamily="34" charset="-122"/>
              </a:rPr>
              <a:t>目录</a:t>
            </a:r>
            <a:endParaRPr lang="en-US" altLang="zh-CN" sz="3600" b="1"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1500"/>
                                        <p:tgtEl>
                                          <p:spTgt spid="1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1500"/>
                                        <p:tgtEl>
                                          <p:spTgt spid="1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2000"/>
                            </p:stCondLst>
                            <p:childTnLst>
                              <p:par>
                                <p:cTn id="22" presetID="52"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Scale>
                                      <p:cBhvr>
                                        <p:cTn id="24" dur="1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500" decel="50000" fill="hold">
                                          <p:stCondLst>
                                            <p:cond delay="0"/>
                                          </p:stCondLst>
                                        </p:cTn>
                                        <p:tgtEl>
                                          <p:spTgt spid="20"/>
                                        </p:tgtEl>
                                        <p:attrNameLst>
                                          <p:attrName>ppt_x</p:attrName>
                                          <p:attrName>ppt_y</p:attrName>
                                        </p:attrNameLst>
                                      </p:cBhvr>
                                      <p:rCtr x="0" y="0"/>
                                    </p:animMotion>
                                    <p:animEffect transition="in" filter="fade">
                                      <p:cBhvr>
                                        <p:cTn id="26" dur="1500"/>
                                        <p:tgtEl>
                                          <p:spTgt spid="20"/>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Scale>
                                      <p:cBhvr>
                                        <p:cTn id="29" dur="1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500" decel="50000" fill="hold">
                                          <p:stCondLst>
                                            <p:cond delay="0"/>
                                          </p:stCondLst>
                                        </p:cTn>
                                        <p:tgtEl>
                                          <p:spTgt spid="21"/>
                                        </p:tgtEl>
                                        <p:attrNameLst>
                                          <p:attrName>ppt_x</p:attrName>
                                          <p:attrName>ppt_y</p:attrName>
                                        </p:attrNameLst>
                                      </p:cBhvr>
                                      <p:rCtr x="0" y="0"/>
                                    </p:animMotion>
                                    <p:animEffect transition="in" filter="fade">
                                      <p:cBhvr>
                                        <p:cTn id="31" dur="1500"/>
                                        <p:tgtEl>
                                          <p:spTgt spid="21"/>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2.29608E-6 1.11111E-6 L -0.17354 0.29051 " pathEditMode="relative" rAng="0" ptsTypes="AA">
                                      <p:cBhvr>
                                        <p:cTn id="44" dur="1000" spd="-99900" fill="hold"/>
                                        <p:tgtEl>
                                          <p:spTgt spid="8"/>
                                        </p:tgtEl>
                                        <p:attrNameLst>
                                          <p:attrName>ppt_x</p:attrName>
                                          <p:attrName>ppt_y</p:attrName>
                                        </p:attrNameLst>
                                      </p:cBhvr>
                                      <p:rCtr x="-8600" y="14500"/>
                                    </p:animMotion>
                                  </p:childTnLst>
                                </p:cTn>
                              </p:par>
                              <p:par>
                                <p:cTn id="45" presetID="35" presetClass="path" presetSubtype="0" accel="50000" decel="50000" fill="hold" grpId="1" nodeType="withEffect">
                                  <p:stCondLst>
                                    <p:cond delay="0"/>
                                  </p:stCondLst>
                                  <p:childTnLst>
                                    <p:animMotion origin="layout" path="M 2.35202E-6 -2.59259E-6 L -0.23143 0.15556 " pathEditMode="relative" rAng="0" ptsTypes="AA">
                                      <p:cBhvr>
                                        <p:cTn id="46" dur="1000" spd="-99900" fill="hold"/>
                                        <p:tgtEl>
                                          <p:spTgt spid="11"/>
                                        </p:tgtEl>
                                        <p:attrNameLst>
                                          <p:attrName>ppt_x</p:attrName>
                                          <p:attrName>ppt_y</p:attrName>
                                        </p:attrNameLst>
                                      </p:cBhvr>
                                      <p:rCtr x="-11500" y="7800"/>
                                    </p:animMotion>
                                  </p:childTnLst>
                                </p:cTn>
                              </p:par>
                              <p:par>
                                <p:cTn id="47" presetID="35" presetClass="path" presetSubtype="0" accel="50000" decel="50000" fill="hold" grpId="1" nodeType="withEffect">
                                  <p:stCondLst>
                                    <p:cond delay="0"/>
                                  </p:stCondLst>
                                  <p:childTnLst>
                                    <p:animMotion origin="layout" path="M 0 0 L -0.25 0 E" pathEditMode="relative" rAng="0" ptsTypes="">
                                      <p:cBhvr>
                                        <p:cTn id="48" dur="1000" spd="-99900" fill="hold"/>
                                        <p:tgtEl>
                                          <p:spTgt spid="12"/>
                                        </p:tgtEl>
                                        <p:attrNameLst>
                                          <p:attrName>ppt_x</p:attrName>
                                          <p:attrName>ppt_y</p:attrName>
                                        </p:attrNameLst>
                                      </p:cBhvr>
                                      <p:rCtr x="0" y="0"/>
                                    </p:animMotion>
                                  </p:childTnLst>
                                </p:cTn>
                              </p:par>
                              <p:par>
                                <p:cTn id="49" presetID="35" presetClass="path" presetSubtype="0" accel="50000" decel="50000" fill="hold" grpId="1" nodeType="withEffect">
                                  <p:stCondLst>
                                    <p:cond delay="0"/>
                                  </p:stCondLst>
                                  <p:childTnLst>
                                    <p:animMotion origin="layout" path="M 2.35202E-6 -3.7037E-6 L -0.23143 -0.15555 " pathEditMode="relative" rAng="0" ptsTypes="AA">
                                      <p:cBhvr>
                                        <p:cTn id="50" dur="1000" spd="-99900" fill="hold"/>
                                        <p:tgtEl>
                                          <p:spTgt spid="10"/>
                                        </p:tgtEl>
                                        <p:attrNameLst>
                                          <p:attrName>ppt_x</p:attrName>
                                          <p:attrName>ppt_y</p:attrName>
                                        </p:attrNameLst>
                                      </p:cBhvr>
                                      <p:rCtr x="-11500" y="-7700"/>
                                    </p:animMotion>
                                  </p:childTnLst>
                                </p:cTn>
                              </p:par>
                              <p:par>
                                <p:cTn id="51" presetID="35" presetClass="path" presetSubtype="0" accel="50000" decel="50000" fill="hold" grpId="1" nodeType="withEffect">
                                  <p:stCondLst>
                                    <p:cond delay="0"/>
                                  </p:stCondLst>
                                  <p:childTnLst>
                                    <p:animMotion origin="layout" path="M 2.29608E-6 2.59259E-6 L -0.17354 -0.29051 " pathEditMode="relative" rAng="0" ptsTypes="AA">
                                      <p:cBhvr>
                                        <p:cTn id="52" dur="1000" spd="-99900" fill="hold"/>
                                        <p:tgtEl>
                                          <p:spTgt spid="9"/>
                                        </p:tgtEl>
                                        <p:attrNameLst>
                                          <p:attrName>ppt_x</p:attrName>
                                          <p:attrName>ppt_y</p:attrName>
                                        </p:attrNameLst>
                                      </p:cBhvr>
                                      <p:rCtr x="-8600" y="-14400"/>
                                    </p:animMotion>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1000"/>
                                        <p:tgtEl>
                                          <p:spTgt spid="1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1000"/>
                                        <p:tgtEl>
                                          <p:spTgt spid="1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1000"/>
                                        <p:tgtEl>
                                          <p:spTgt spid="1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1000"/>
                                        <p:tgtEl>
                                          <p:spTgt spid="1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autoUpdateAnimBg="0"/>
      <p:bldP spid="8" grpId="1" animBg="1" autoUpdateAnimBg="0"/>
      <p:bldP spid="9" grpId="0" animBg="1" autoUpdateAnimBg="0"/>
      <p:bldP spid="9" grpId="1" animBg="1" autoUpdateAnimBg="0"/>
      <p:bldP spid="10" grpId="0" animBg="1" autoUpdateAnimBg="0"/>
      <p:bldP spid="10" grpId="1" animBg="1" autoUpdateAnimBg="0"/>
      <p:bldP spid="11" grpId="0" animBg="1" autoUpdateAnimBg="0"/>
      <p:bldP spid="11" grpId="1" animBg="1" autoUpdateAnimBg="0"/>
      <p:bldP spid="12" grpId="0" animBg="1" autoUpdateAnimBg="0"/>
      <p:bldP spid="12" grpId="1" animBg="1" autoUpdateAnimBg="0"/>
      <p:bldP spid="13" grpId="0" autoUpdateAnimBg="0"/>
      <p:bldP spid="14" grpId="0" autoUpdateAnimBg="0"/>
      <p:bldP spid="15" grpId="0" autoUpdateAnimBg="0"/>
      <p:bldP spid="16" grpId="0" autoUpdateAnimBg="0"/>
      <p:bldP spid="17" grpId="0" autoUpdateAnimBg="0"/>
      <p:bldP spid="18" grpId="0" animBg="1" autoUpdateAnimBg="0"/>
      <p:bldP spid="19" grpId="0" animBg="1" autoUpdateAnimBg="0"/>
      <p:bldP spid="20" grpId="0" animBg="1" autoUpdateAnimBg="0"/>
      <p:bldP spid="2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矩形 9"/>
          <p:cNvSpPr/>
          <p:nvPr/>
        </p:nvSpPr>
        <p:spPr>
          <a:xfrm>
            <a:off x="0" y="3006075"/>
            <a:ext cx="9144000" cy="182835"/>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 name="椭圆 3"/>
          <p:cNvSpPr/>
          <p:nvPr/>
        </p:nvSpPr>
        <p:spPr>
          <a:xfrm>
            <a:off x="916295" y="3061492"/>
            <a:ext cx="72000" cy="72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 name="椭圆 4"/>
          <p:cNvSpPr/>
          <p:nvPr/>
        </p:nvSpPr>
        <p:spPr>
          <a:xfrm>
            <a:off x="1437054"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 name="椭圆 5"/>
          <p:cNvSpPr/>
          <p:nvPr/>
        </p:nvSpPr>
        <p:spPr>
          <a:xfrm>
            <a:off x="2999331"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椭圆 6"/>
          <p:cNvSpPr/>
          <p:nvPr/>
        </p:nvSpPr>
        <p:spPr>
          <a:xfrm>
            <a:off x="3520090"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 name="椭圆 7"/>
          <p:cNvSpPr/>
          <p:nvPr/>
        </p:nvSpPr>
        <p:spPr>
          <a:xfrm>
            <a:off x="4561608" y="3061492"/>
            <a:ext cx="72000" cy="72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椭圆 8"/>
          <p:cNvSpPr/>
          <p:nvPr/>
        </p:nvSpPr>
        <p:spPr>
          <a:xfrm>
            <a:off x="5082367"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椭圆 9"/>
          <p:cNvSpPr/>
          <p:nvPr/>
        </p:nvSpPr>
        <p:spPr>
          <a:xfrm>
            <a:off x="6123885"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a:xfrm>
            <a:off x="6644644"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椭圆 11"/>
          <p:cNvSpPr/>
          <p:nvPr/>
        </p:nvSpPr>
        <p:spPr>
          <a:xfrm>
            <a:off x="7686162"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椭圆 12"/>
          <p:cNvSpPr/>
          <p:nvPr/>
        </p:nvSpPr>
        <p:spPr>
          <a:xfrm>
            <a:off x="8206921"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 name="椭圆 14"/>
          <p:cNvSpPr/>
          <p:nvPr/>
        </p:nvSpPr>
        <p:spPr>
          <a:xfrm>
            <a:off x="395536"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椭圆 15"/>
          <p:cNvSpPr/>
          <p:nvPr/>
        </p:nvSpPr>
        <p:spPr>
          <a:xfrm>
            <a:off x="8727683"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7" name="组合 16"/>
          <p:cNvGrpSpPr/>
          <p:nvPr/>
        </p:nvGrpSpPr>
        <p:grpSpPr>
          <a:xfrm>
            <a:off x="965115" y="1691958"/>
            <a:ext cx="1532783" cy="1100373"/>
            <a:chOff x="1500890" y="1279283"/>
            <a:chExt cx="1532783" cy="1100373"/>
          </a:xfrm>
        </p:grpSpPr>
        <p:sp>
          <p:nvSpPr>
            <p:cNvPr id="18"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Rectangle 13" descr="FD1DDF730CE4456e89755B07FE1653D0# #Rectangle 13"/>
            <p:cNvSpPr>
              <a:spLocks noChangeArrowheads="1"/>
            </p:cNvSpPr>
            <p:nvPr/>
          </p:nvSpPr>
          <p:spPr bwMode="auto">
            <a:xfrm>
              <a:off x="1795407" y="1573162"/>
              <a:ext cx="123826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p>
          </p:txBody>
        </p:sp>
        <p:sp>
          <p:nvSpPr>
            <p:cNvPr id="20" name="TextBox 19"/>
            <p:cNvSpPr txBox="1"/>
            <p:nvPr/>
          </p:nvSpPr>
          <p:spPr>
            <a:xfrm>
              <a:off x="1505051" y="1356143"/>
              <a:ext cx="543739" cy="307777"/>
            </a:xfrm>
            <a:prstGeom prst="rect">
              <a:avLst/>
            </a:prstGeom>
            <a:no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目标</a:t>
              </a:r>
            </a:p>
          </p:txBody>
        </p:sp>
      </p:grpSp>
      <p:grpSp>
        <p:nvGrpSpPr>
          <p:cNvPr id="21" name="组合 20"/>
          <p:cNvGrpSpPr/>
          <p:nvPr/>
        </p:nvGrpSpPr>
        <p:grpSpPr>
          <a:xfrm>
            <a:off x="2018110" y="1691958"/>
            <a:ext cx="2018115" cy="984937"/>
            <a:chOff x="2553885" y="1279283"/>
            <a:chExt cx="2018115" cy="984937"/>
          </a:xfrm>
        </p:grpSpPr>
        <p:sp>
          <p:nvSpPr>
            <p:cNvPr id="22" name="矩形 21"/>
            <p:cNvSpPr/>
            <p:nvPr/>
          </p:nvSpPr>
          <p:spPr>
            <a:xfrm>
              <a:off x="2553885" y="1279283"/>
              <a:ext cx="2018115" cy="984937"/>
            </a:xfrm>
            <a:prstGeom prst="rect">
              <a:avLst/>
            </a:prstGeom>
            <a:noFill/>
            <a:ln w="127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3"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993813" y="3343585"/>
            <a:ext cx="1090333" cy="1100373"/>
            <a:chOff x="1993813" y="2815696"/>
            <a:chExt cx="1090333" cy="1100373"/>
          </a:xfrm>
        </p:grpSpPr>
        <p:sp>
          <p:nvSpPr>
            <p:cNvPr id="26"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7" name="Rectangle 13" descr="FD1DDF730CE4456e89755B07FE1653D0# #Rectangle 13"/>
            <p:cNvSpPr>
              <a:spLocks noChangeArrowheads="1"/>
            </p:cNvSpPr>
            <p:nvPr/>
          </p:nvSpPr>
          <p:spPr bwMode="auto">
            <a:xfrm>
              <a:off x="2267744" y="3226688"/>
              <a:ext cx="81640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p>
          </p:txBody>
        </p:sp>
        <p:sp>
          <p:nvSpPr>
            <p:cNvPr id="28" name="TextBox 27"/>
            <p:cNvSpPr txBox="1"/>
            <p:nvPr/>
          </p:nvSpPr>
          <p:spPr>
            <a:xfrm>
              <a:off x="1997974" y="3009669"/>
              <a:ext cx="543739" cy="307777"/>
            </a:xfrm>
            <a:prstGeom prst="rect">
              <a:avLst/>
            </a:prstGeom>
            <a:no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目标</a:t>
              </a:r>
            </a:p>
          </p:txBody>
        </p:sp>
      </p:grpSp>
      <p:grpSp>
        <p:nvGrpSpPr>
          <p:cNvPr id="29" name="组合 28"/>
          <p:cNvGrpSpPr/>
          <p:nvPr/>
        </p:nvGrpSpPr>
        <p:grpSpPr>
          <a:xfrm>
            <a:off x="4572000" y="1691958"/>
            <a:ext cx="1085829" cy="1100373"/>
            <a:chOff x="4572000" y="1164069"/>
            <a:chExt cx="1085829" cy="1100373"/>
          </a:xfrm>
        </p:grpSpPr>
        <p:sp>
          <p:nvSpPr>
            <p:cNvPr id="30"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1" name="Rectangle 13" descr="FD1DDF730CE4456e89755B07FE1653D0# #Rectangle 13"/>
            <p:cNvSpPr>
              <a:spLocks noChangeArrowheads="1"/>
            </p:cNvSpPr>
            <p:nvPr/>
          </p:nvSpPr>
          <p:spPr bwMode="auto">
            <a:xfrm>
              <a:off x="4860032" y="1457948"/>
              <a:ext cx="79779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p>
          </p:txBody>
        </p:sp>
        <p:sp>
          <p:nvSpPr>
            <p:cNvPr id="32" name="TextBox 31"/>
            <p:cNvSpPr txBox="1"/>
            <p:nvPr/>
          </p:nvSpPr>
          <p:spPr>
            <a:xfrm>
              <a:off x="4576161" y="1240929"/>
              <a:ext cx="543739" cy="307777"/>
            </a:xfrm>
            <a:prstGeom prst="rect">
              <a:avLst/>
            </a:prstGeom>
            <a:no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目标</a:t>
              </a:r>
            </a:p>
          </p:txBody>
        </p:sp>
      </p:grpSp>
      <p:grpSp>
        <p:nvGrpSpPr>
          <p:cNvPr id="33" name="组合 32"/>
          <p:cNvGrpSpPr/>
          <p:nvPr/>
        </p:nvGrpSpPr>
        <p:grpSpPr>
          <a:xfrm>
            <a:off x="5624995" y="1691958"/>
            <a:ext cx="2018115" cy="984937"/>
            <a:chOff x="2553885" y="1279283"/>
            <a:chExt cx="2018115" cy="984937"/>
          </a:xfrm>
        </p:grpSpPr>
        <p:sp>
          <p:nvSpPr>
            <p:cNvPr id="34" name="矩形 33"/>
            <p:cNvSpPr/>
            <p:nvPr/>
          </p:nvSpPr>
          <p:spPr>
            <a:xfrm>
              <a:off x="2553885" y="1279283"/>
              <a:ext cx="2018115" cy="984937"/>
            </a:xfrm>
            <a:prstGeom prst="rect">
              <a:avLst/>
            </a:prstGeom>
            <a:noFill/>
            <a:ln w="127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5"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7" name="椭圆 36"/>
          <p:cNvSpPr/>
          <p:nvPr/>
        </p:nvSpPr>
        <p:spPr>
          <a:xfrm>
            <a:off x="1957813" y="3061492"/>
            <a:ext cx="72000" cy="72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8" name="椭圆 37"/>
          <p:cNvSpPr/>
          <p:nvPr/>
        </p:nvSpPr>
        <p:spPr>
          <a:xfrm>
            <a:off x="2478572"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椭圆 38"/>
          <p:cNvSpPr/>
          <p:nvPr/>
        </p:nvSpPr>
        <p:spPr>
          <a:xfrm>
            <a:off x="4040849"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椭圆 39"/>
          <p:cNvSpPr/>
          <p:nvPr/>
        </p:nvSpPr>
        <p:spPr>
          <a:xfrm>
            <a:off x="5603126" y="3061492"/>
            <a:ext cx="72000" cy="72000"/>
          </a:xfrm>
          <a:prstGeom prst="ellipse">
            <a:avLst/>
          </a:prstGeom>
          <a:solidFill>
            <a:schemeClr val="bg1"/>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1" name="椭圆 40"/>
          <p:cNvSpPr/>
          <p:nvPr/>
        </p:nvSpPr>
        <p:spPr>
          <a:xfrm>
            <a:off x="7165403" y="3061492"/>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2" name="组合 41"/>
          <p:cNvGrpSpPr/>
          <p:nvPr/>
        </p:nvGrpSpPr>
        <p:grpSpPr>
          <a:xfrm>
            <a:off x="3050969" y="3459021"/>
            <a:ext cx="2018115" cy="984937"/>
            <a:chOff x="2553885" y="1279283"/>
            <a:chExt cx="2018115" cy="984937"/>
          </a:xfrm>
        </p:grpSpPr>
        <p:sp>
          <p:nvSpPr>
            <p:cNvPr id="43" name="矩形 42"/>
            <p:cNvSpPr/>
            <p:nvPr/>
          </p:nvSpPr>
          <p:spPr>
            <a:xfrm>
              <a:off x="2553885" y="1279283"/>
              <a:ext cx="2018115" cy="984937"/>
            </a:xfrm>
            <a:prstGeom prst="rect">
              <a:avLst/>
            </a:prstGeom>
            <a:noFill/>
            <a:ln w="127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5"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5631416" y="3343585"/>
            <a:ext cx="1159943" cy="1100373"/>
            <a:chOff x="5631416" y="2815696"/>
            <a:chExt cx="1159943" cy="1100373"/>
          </a:xfrm>
        </p:grpSpPr>
        <p:sp>
          <p:nvSpPr>
            <p:cNvPr id="47"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8" name="Rectangle 13" descr="FD1DDF730CE4456e89755B07FE1653D0# #Rectangle 13"/>
            <p:cNvSpPr>
              <a:spLocks noChangeArrowheads="1"/>
            </p:cNvSpPr>
            <p:nvPr/>
          </p:nvSpPr>
          <p:spPr bwMode="auto">
            <a:xfrm>
              <a:off x="5940152" y="3226688"/>
              <a:ext cx="85120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p>
          </p:txBody>
        </p:sp>
        <p:sp>
          <p:nvSpPr>
            <p:cNvPr id="49" name="TextBox 48"/>
            <p:cNvSpPr txBox="1"/>
            <p:nvPr/>
          </p:nvSpPr>
          <p:spPr>
            <a:xfrm>
              <a:off x="5635577" y="3009669"/>
              <a:ext cx="543739" cy="307777"/>
            </a:xfrm>
            <a:prstGeom prst="rect">
              <a:avLst/>
            </a:prstGeom>
            <a:no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目标</a:t>
              </a:r>
            </a:p>
          </p:txBody>
        </p:sp>
      </p:grpSp>
      <p:grpSp>
        <p:nvGrpSpPr>
          <p:cNvPr id="50" name="组合 49"/>
          <p:cNvGrpSpPr/>
          <p:nvPr/>
        </p:nvGrpSpPr>
        <p:grpSpPr>
          <a:xfrm>
            <a:off x="6688572" y="3459021"/>
            <a:ext cx="2018115" cy="984937"/>
            <a:chOff x="2553885" y="1279283"/>
            <a:chExt cx="2018115" cy="984937"/>
          </a:xfrm>
        </p:grpSpPr>
        <p:sp>
          <p:nvSpPr>
            <p:cNvPr id="51" name="矩形 50"/>
            <p:cNvSpPr/>
            <p:nvPr/>
          </p:nvSpPr>
          <p:spPr>
            <a:xfrm>
              <a:off x="2553885" y="1279283"/>
              <a:ext cx="2018115" cy="984937"/>
            </a:xfrm>
            <a:prstGeom prst="rect">
              <a:avLst/>
            </a:prstGeom>
            <a:noFill/>
            <a:ln w="127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2"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3"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
                                        <p:tgtEl>
                                          <p:spTgt spid="3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
                                        <p:tgtEl>
                                          <p:spTgt spid="3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
                                        <p:tgtEl>
                                          <p:spTgt spid="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
                                        <p:tgtEl>
                                          <p:spTgt spid="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
                                        <p:tgtEl>
                                          <p:spTgt spid="4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
                                        <p:tgtEl>
                                          <p:spTgt spid="1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
                                        <p:tgtEl>
                                          <p:spTgt spid="1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
                                        <p:tgtEl>
                                          <p:spTgt spid="4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
                                        <p:tgtEl>
                                          <p:spTgt spid="1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
                                        <p:tgtEl>
                                          <p:spTgt spid="1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
                                        <p:tgtEl>
                                          <p:spTgt spid="16"/>
                                        </p:tgtEl>
                                      </p:cBhvr>
                                    </p:animEffect>
                                  </p:childTnLst>
                                </p:cTn>
                              </p:par>
                            </p:childTnLst>
                          </p:cTn>
                        </p:par>
                        <p:par>
                          <p:cTn id="80" fill="hold">
                            <p:stCondLst>
                              <p:cond delay="9500"/>
                            </p:stCondLst>
                            <p:childTnLst>
                              <p:par>
                                <p:cTn id="81" presetID="42" presetClass="entr" presetSubtype="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1000" fill="hold"/>
                                        <p:tgtEl>
                                          <p:spTgt spid="17"/>
                                        </p:tgtEl>
                                        <p:attrNameLst>
                                          <p:attrName>ppt_y</p:attrName>
                                        </p:attrNameLst>
                                      </p:cBhvr>
                                      <p:tavLst>
                                        <p:tav tm="0">
                                          <p:val>
                                            <p:strVal val="#ppt_y+.1"/>
                                          </p:val>
                                        </p:tav>
                                        <p:tav tm="100000">
                                          <p:val>
                                            <p:strVal val="#ppt_y"/>
                                          </p:val>
                                        </p:tav>
                                      </p:tavLst>
                                    </p:anim>
                                  </p:childTnLst>
                                </p:cTn>
                              </p:par>
                            </p:childTnLst>
                          </p:cTn>
                        </p:par>
                        <p:par>
                          <p:cTn id="86" fill="hold">
                            <p:stCondLst>
                              <p:cond delay="10500"/>
                            </p:stCondLst>
                            <p:childTnLst>
                              <p:par>
                                <p:cTn id="87" presetID="22" presetClass="entr" presetSubtype="8" fill="hold"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22" presetClass="entr" presetSubtype="8" fill="hold" nodeType="after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left)">
                                      <p:cBhvr>
                                        <p:cTn id="99" dur="500"/>
                                        <p:tgtEl>
                                          <p:spTgt spid="42"/>
                                        </p:tgtEl>
                                      </p:cBhvr>
                                    </p:animEffect>
                                  </p:childTnLst>
                                </p:cTn>
                              </p:par>
                            </p:childTnLst>
                          </p:cTn>
                        </p:par>
                        <p:par>
                          <p:cTn id="100" fill="hold">
                            <p:stCondLst>
                              <p:cond delay="12500"/>
                            </p:stCondLst>
                            <p:childTnLst>
                              <p:par>
                                <p:cTn id="101" presetID="42" presetClass="entr" presetSubtype="0" fill="hold"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1000"/>
                                        <p:tgtEl>
                                          <p:spTgt spid="29"/>
                                        </p:tgtEl>
                                      </p:cBhvr>
                                    </p:animEffect>
                                    <p:anim calcmode="lin" valueType="num">
                                      <p:cBhvr>
                                        <p:cTn id="104" dur="1000" fill="hold"/>
                                        <p:tgtEl>
                                          <p:spTgt spid="29"/>
                                        </p:tgtEl>
                                        <p:attrNameLst>
                                          <p:attrName>ppt_x</p:attrName>
                                        </p:attrNameLst>
                                      </p:cBhvr>
                                      <p:tavLst>
                                        <p:tav tm="0">
                                          <p:val>
                                            <p:strVal val="#ppt_x"/>
                                          </p:val>
                                        </p:tav>
                                        <p:tav tm="100000">
                                          <p:val>
                                            <p:strVal val="#ppt_x"/>
                                          </p:val>
                                        </p:tav>
                                      </p:tavLst>
                                    </p:anim>
                                    <p:anim calcmode="lin" valueType="num">
                                      <p:cBhvr>
                                        <p:cTn id="105" dur="1000" fill="hold"/>
                                        <p:tgtEl>
                                          <p:spTgt spid="29"/>
                                        </p:tgtEl>
                                        <p:attrNameLst>
                                          <p:attrName>ppt_y</p:attrName>
                                        </p:attrNameLst>
                                      </p:cBhvr>
                                      <p:tavLst>
                                        <p:tav tm="0">
                                          <p:val>
                                            <p:strVal val="#ppt_y+.1"/>
                                          </p:val>
                                        </p:tav>
                                        <p:tav tm="100000">
                                          <p:val>
                                            <p:strVal val="#ppt_y"/>
                                          </p:val>
                                        </p:tav>
                                      </p:tavLst>
                                    </p:anim>
                                  </p:childTnLst>
                                </p:cTn>
                              </p:par>
                            </p:childTnLst>
                          </p:cTn>
                        </p:par>
                        <p:par>
                          <p:cTn id="106" fill="hold">
                            <p:stCondLst>
                              <p:cond delay="13500"/>
                            </p:stCondLst>
                            <p:childTnLst>
                              <p:par>
                                <p:cTn id="107" presetID="22" presetClass="entr" presetSubtype="8" fill="hold"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left)">
                                      <p:cBhvr>
                                        <p:cTn id="109" dur="500"/>
                                        <p:tgtEl>
                                          <p:spTgt spid="33"/>
                                        </p:tgtEl>
                                      </p:cBhvr>
                                    </p:animEffect>
                                  </p:childTnLst>
                                </p:cTn>
                              </p:par>
                            </p:childTnLst>
                          </p:cTn>
                        </p:par>
                        <p:par>
                          <p:cTn id="110" fill="hold">
                            <p:stCondLst>
                              <p:cond delay="14000"/>
                            </p:stCondLst>
                            <p:childTnLst>
                              <p:par>
                                <p:cTn id="111" presetID="47" presetClass="entr" presetSubtype="0" fill="hold" nodeType="after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1000"/>
                                        <p:tgtEl>
                                          <p:spTgt spid="46"/>
                                        </p:tgtEl>
                                      </p:cBhvr>
                                    </p:animEffect>
                                    <p:anim calcmode="lin" valueType="num">
                                      <p:cBhvr>
                                        <p:cTn id="114" dur="1000" fill="hold"/>
                                        <p:tgtEl>
                                          <p:spTgt spid="46"/>
                                        </p:tgtEl>
                                        <p:attrNameLst>
                                          <p:attrName>ppt_x</p:attrName>
                                        </p:attrNameLst>
                                      </p:cBhvr>
                                      <p:tavLst>
                                        <p:tav tm="0">
                                          <p:val>
                                            <p:strVal val="#ppt_x"/>
                                          </p:val>
                                        </p:tav>
                                        <p:tav tm="100000">
                                          <p:val>
                                            <p:strVal val="#ppt_x"/>
                                          </p:val>
                                        </p:tav>
                                      </p:tavLst>
                                    </p:anim>
                                    <p:anim calcmode="lin" valueType="num">
                                      <p:cBhvr>
                                        <p:cTn id="115" dur="1000" fill="hold"/>
                                        <p:tgtEl>
                                          <p:spTgt spid="46"/>
                                        </p:tgtEl>
                                        <p:attrNameLst>
                                          <p:attrName>ppt_y</p:attrName>
                                        </p:attrNameLst>
                                      </p:cBhvr>
                                      <p:tavLst>
                                        <p:tav tm="0">
                                          <p:val>
                                            <p:strVal val="#ppt_y-.1"/>
                                          </p:val>
                                        </p:tav>
                                        <p:tav tm="100000">
                                          <p:val>
                                            <p:strVal val="#ppt_y"/>
                                          </p:val>
                                        </p:tav>
                                      </p:tavLst>
                                    </p:anim>
                                  </p:childTnLst>
                                </p:cTn>
                              </p:par>
                            </p:childTnLst>
                          </p:cTn>
                        </p:par>
                        <p:par>
                          <p:cTn id="116" fill="hold">
                            <p:stCondLst>
                              <p:cond delay="15000"/>
                            </p:stCondLst>
                            <p:childTnLst>
                              <p:par>
                                <p:cTn id="117" presetID="22" presetClass="entr" presetSubtype="8" fill="hold" nodeType="after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wipe(left)">
                                      <p:cBhvr>
                                        <p:cTn id="1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37" grpId="0" animBg="1"/>
      <p:bldP spid="38" grpId="0" animBg="1"/>
      <p:bldP spid="39" grpId="0" animBg="1"/>
      <p:bldP spid="40" grpId="0" animBg="1"/>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528"/>
            <a:ext cx="9144000" cy="5143500"/>
          </a:xfrm>
          <a:prstGeom prst="rect">
            <a:avLst/>
          </a:prstGeom>
        </p:spPr>
      </p:pic>
      <p:pic>
        <p:nvPicPr>
          <p:cNvPr id="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09023"/>
            <a:ext cx="6810254" cy="49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0" y="1491630"/>
            <a:ext cx="5469147" cy="2369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9"/>
          <p:cNvSpPr>
            <a:spLocks noChangeArrowheads="1"/>
          </p:cNvSpPr>
          <p:nvPr/>
        </p:nvSpPr>
        <p:spPr bwMode="auto">
          <a:xfrm>
            <a:off x="107504" y="2143808"/>
            <a:ext cx="1242868" cy="1243226"/>
          </a:xfrm>
          <a:prstGeom prst="ellipse">
            <a:avLst/>
          </a:prstGeom>
          <a:solidFill>
            <a:schemeClr val="bg1"/>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7" name="TextBox 6"/>
          <p:cNvSpPr txBox="1">
            <a:spLocks noChangeArrowheads="1"/>
          </p:cNvSpPr>
          <p:nvPr/>
        </p:nvSpPr>
        <p:spPr bwMode="auto">
          <a:xfrm>
            <a:off x="285576" y="2452595"/>
            <a:ext cx="886726"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chemeClr val="tx1">
                    <a:lumMod val="75000"/>
                    <a:lumOff val="25000"/>
                  </a:schemeClr>
                </a:solidFill>
                <a:latin typeface="微软雅黑" panose="020B0503020204020204" pitchFamily="34" charset="-122"/>
              </a:rPr>
              <a:t>05</a:t>
            </a:r>
          </a:p>
        </p:txBody>
      </p:sp>
      <p:sp>
        <p:nvSpPr>
          <p:cNvPr id="9" name="TextBox 19"/>
          <p:cNvSpPr txBox="1">
            <a:spLocks noChangeArrowheads="1"/>
          </p:cNvSpPr>
          <p:nvPr/>
        </p:nvSpPr>
        <p:spPr bwMode="auto">
          <a:xfrm>
            <a:off x="1475656" y="2380587"/>
            <a:ext cx="3849475"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b="1" dirty="0">
                <a:solidFill>
                  <a:schemeClr val="bg1"/>
                </a:solidFill>
                <a:latin typeface="微软雅黑" panose="020B0503020204020204" pitchFamily="34" charset="-122"/>
              </a:rPr>
              <a:t>财务报表整合管理</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500" decel="50000" fill="hold">
                                          <p:stCondLst>
                                            <p:cond delay="0"/>
                                          </p:stCondLst>
                                        </p:cTn>
                                        <p:tgtEl>
                                          <p:spTgt spid="6"/>
                                        </p:tgtEl>
                                        <p:attrNameLst>
                                          <p:attrName>ppt_x</p:attrName>
                                          <p:attrName>ppt_y</p:attrName>
                                        </p:attrNameLst>
                                      </p:cBhvr>
                                      <p:rCtr x="0" y="0"/>
                                    </p:animMotion>
                                    <p:animEffect transition="in" filter="fade">
                                      <p:cBhvr>
                                        <p:cTn id="14" dur="15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500" decel="50000" fill="hold">
                                          <p:stCondLst>
                                            <p:cond delay="0"/>
                                          </p:stCondLst>
                                        </p:cTn>
                                        <p:tgtEl>
                                          <p:spTgt spid="7"/>
                                        </p:tgtEl>
                                        <p:attrNameLst>
                                          <p:attrName>ppt_x</p:attrName>
                                          <p:attrName>ppt_y</p:attrName>
                                        </p:attrNameLst>
                                      </p:cBhvr>
                                      <p:rCtr x="0" y="0"/>
                                    </p:animMotion>
                                    <p:animEffect transition="in" filter="fade">
                                      <p:cBhvr>
                                        <p:cTn id="19" dur="1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autoUpdateAnimBg="0"/>
      <p:bldP spid="7" grpId="0" autoUpdateAnimBg="0"/>
      <p:bldP spid="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graphicFrame>
        <p:nvGraphicFramePr>
          <p:cNvPr id="3" name="表格 2"/>
          <p:cNvGraphicFramePr>
            <a:graphicFrameLocks noGrp="1"/>
          </p:cNvGraphicFramePr>
          <p:nvPr/>
        </p:nvGraphicFramePr>
        <p:xfrm>
          <a:off x="755576" y="1563638"/>
          <a:ext cx="7848870" cy="3096345"/>
        </p:xfrm>
        <a:graphic>
          <a:graphicData uri="http://schemas.openxmlformats.org/drawingml/2006/table">
            <a:tbl>
              <a:tblPr firstRow="1" bandRow="1">
                <a:tableStyleId>{5C22544A-7EE6-4342-B048-85BDC9FD1C3A}</a:tableStyleId>
              </a:tblPr>
              <a:tblGrid>
                <a:gridCol w="194421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619269">
                <a:tc>
                  <a:txBody>
                    <a:bodyPr/>
                    <a:lstStyle/>
                    <a:p>
                      <a:pPr algn="ctr">
                        <a:lnSpc>
                          <a:spcPct val="150000"/>
                        </a:lnSpc>
                      </a:pPr>
                      <a:r>
                        <a:rPr lang="zh-CN" altLang="en-US" dirty="0">
                          <a:latin typeface="微软雅黑" panose="020B0503020204020204" pitchFamily="34" charset="-122"/>
                          <a:ea typeface="微软雅黑" panose="020B0503020204020204" pitchFamily="34" charset="-122"/>
                        </a:rPr>
                        <a:t>项目</a:t>
                      </a:r>
                    </a:p>
                  </a:txBody>
                  <a:tcPr>
                    <a:solidFill>
                      <a:srgbClr val="C00000"/>
                    </a:solidFill>
                  </a:tcPr>
                </a:tc>
                <a:tc>
                  <a:txBody>
                    <a:bodyPr/>
                    <a:lstStyle/>
                    <a:p>
                      <a:pPr algn="ctr">
                        <a:lnSpc>
                          <a:spcPct val="150000"/>
                        </a:lnSpc>
                      </a:pPr>
                      <a:r>
                        <a:rPr lang="zh-CN" altLang="en-US" dirty="0">
                          <a:latin typeface="微软雅黑" panose="020B0503020204020204" pitchFamily="34" charset="-122"/>
                          <a:ea typeface="微软雅黑" panose="020B0503020204020204" pitchFamily="34" charset="-122"/>
                        </a:rPr>
                        <a:t>报告期</a:t>
                      </a:r>
                    </a:p>
                  </a:txBody>
                  <a:tcPr>
                    <a:solidFill>
                      <a:srgbClr val="C00000"/>
                    </a:solidFill>
                  </a:tcPr>
                </a:tc>
                <a:tc>
                  <a:txBody>
                    <a:bodyPr/>
                    <a:lstStyle/>
                    <a:p>
                      <a:pPr algn="ctr">
                        <a:lnSpc>
                          <a:spcPct val="150000"/>
                        </a:lnSpc>
                      </a:pPr>
                      <a:r>
                        <a:rPr lang="zh-CN" altLang="en-US" dirty="0">
                          <a:latin typeface="微软雅黑" panose="020B0503020204020204" pitchFamily="34" charset="-122"/>
                          <a:ea typeface="微软雅黑" panose="020B0503020204020204" pitchFamily="34" charset="-122"/>
                        </a:rPr>
                        <a:t>去年同期</a:t>
                      </a:r>
                    </a:p>
                  </a:txBody>
                  <a:tcPr>
                    <a:solidFill>
                      <a:srgbClr val="C00000"/>
                    </a:solidFill>
                  </a:tcPr>
                </a:tc>
                <a:tc>
                  <a:txBody>
                    <a:bodyPr/>
                    <a:lstStyle/>
                    <a:p>
                      <a:pPr algn="ctr">
                        <a:lnSpc>
                          <a:spcPct val="150000"/>
                        </a:lnSpc>
                      </a:pPr>
                      <a:r>
                        <a:rPr lang="zh-CN" altLang="en-US" dirty="0">
                          <a:latin typeface="微软雅黑" panose="020B0503020204020204" pitchFamily="34" charset="-122"/>
                          <a:ea typeface="微软雅黑" panose="020B0503020204020204" pitchFamily="34" charset="-122"/>
                        </a:rPr>
                        <a:t>增减额</a:t>
                      </a:r>
                    </a:p>
                  </a:txBody>
                  <a:tcPr>
                    <a:solidFill>
                      <a:srgbClr val="C00000"/>
                    </a:solidFill>
                  </a:tcPr>
                </a:tc>
                <a:tc>
                  <a:txBody>
                    <a:bodyPr/>
                    <a:lstStyle/>
                    <a:p>
                      <a:pPr algn="ctr">
                        <a:lnSpc>
                          <a:spcPct val="150000"/>
                        </a:lnSpc>
                      </a:pPr>
                      <a:r>
                        <a:rPr lang="zh-CN" altLang="en-US" dirty="0">
                          <a:latin typeface="微软雅黑" panose="020B0503020204020204" pitchFamily="34" charset="-122"/>
                          <a:ea typeface="微软雅黑" panose="020B0503020204020204" pitchFamily="34" charset="-122"/>
                        </a:rPr>
                        <a:t>增减幅度</a:t>
                      </a:r>
                    </a:p>
                  </a:txBody>
                  <a:tcPr>
                    <a:solidFill>
                      <a:srgbClr val="C00000"/>
                    </a:solidFill>
                  </a:tcPr>
                </a:tc>
                <a:extLst>
                  <a:ext uri="{0D108BD9-81ED-4DB2-BD59-A6C34878D82A}">
                    <a16:rowId xmlns:a16="http://schemas.microsoft.com/office/drawing/2014/main" val="10000"/>
                  </a:ext>
                </a:extLst>
              </a:tr>
              <a:tr h="619269">
                <a:tc>
                  <a:txBody>
                    <a:bodyPr/>
                    <a:lstStyle/>
                    <a:p>
                      <a:pPr algn="ctr"/>
                      <a:r>
                        <a:rPr lang="zh-CN" altLang="en-US" dirty="0">
                          <a:latin typeface="微软雅黑" panose="020B0503020204020204" pitchFamily="34" charset="-122"/>
                          <a:ea typeface="微软雅黑" panose="020B0503020204020204" pitchFamily="34" charset="-122"/>
                        </a:rPr>
                        <a:t>主营业务利润</a:t>
                      </a:r>
                    </a:p>
                  </a:txBody>
                  <a:tcPr/>
                </a:tc>
                <a:tc>
                  <a:txBody>
                    <a:bodyPr/>
                    <a:lstStyle/>
                    <a:p>
                      <a:pPr algn="ctr"/>
                      <a:r>
                        <a:rPr lang="en-US" altLang="zh-CN" dirty="0">
                          <a:latin typeface="微软雅黑" panose="020B0503020204020204" pitchFamily="34" charset="-122"/>
                          <a:ea typeface="微软雅黑" panose="020B0503020204020204" pitchFamily="34" charset="-122"/>
                        </a:rPr>
                        <a:t>3938</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4860</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-922</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-19%</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r h="619269">
                <a:tc>
                  <a:txBody>
                    <a:bodyPr/>
                    <a:lstStyle/>
                    <a:p>
                      <a:pPr algn="ct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XX</a:t>
                      </a:r>
                      <a:r>
                        <a:rPr lang="zh-CN" altLang="en-US" dirty="0">
                          <a:latin typeface="微软雅黑" panose="020B0503020204020204" pitchFamily="34" charset="-122"/>
                          <a:ea typeface="微软雅黑" panose="020B0503020204020204" pitchFamily="34" charset="-122"/>
                        </a:rPr>
                        <a:t>利润</a:t>
                      </a:r>
                    </a:p>
                  </a:txBody>
                  <a:tcPr/>
                </a:tc>
                <a:tc>
                  <a:txBody>
                    <a:bodyPr/>
                    <a:lstStyle/>
                    <a:p>
                      <a:pPr algn="ctr"/>
                      <a:r>
                        <a:rPr lang="en-US" altLang="zh-CN" dirty="0">
                          <a:latin typeface="微软雅黑" panose="020B0503020204020204" pitchFamily="34" charset="-122"/>
                          <a:ea typeface="微软雅黑" panose="020B0503020204020204" pitchFamily="34" charset="-122"/>
                        </a:rPr>
                        <a:t>3662</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3518</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+144</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+4.1%</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2"/>
                  </a:ext>
                </a:extLst>
              </a:tr>
              <a:tr h="619269">
                <a:tc>
                  <a:txBody>
                    <a:bodyPr/>
                    <a:lstStyle/>
                    <a:p>
                      <a:pPr algn="ct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XX</a:t>
                      </a:r>
                      <a:r>
                        <a:rPr lang="zh-CN" altLang="en-US" dirty="0">
                          <a:latin typeface="微软雅黑" panose="020B0503020204020204" pitchFamily="34" charset="-122"/>
                          <a:ea typeface="微软雅黑" panose="020B0503020204020204" pitchFamily="34" charset="-122"/>
                        </a:rPr>
                        <a:t>利润</a:t>
                      </a:r>
                    </a:p>
                  </a:txBody>
                  <a:tcPr/>
                </a:tc>
                <a:tc>
                  <a:txBody>
                    <a:bodyPr/>
                    <a:lstStyle/>
                    <a:p>
                      <a:pPr algn="ctr"/>
                      <a:r>
                        <a:rPr lang="en-US" altLang="zh-CN" dirty="0">
                          <a:latin typeface="微软雅黑" panose="020B0503020204020204" pitchFamily="34" charset="-122"/>
                          <a:ea typeface="微软雅黑" panose="020B0503020204020204" pitchFamily="34" charset="-122"/>
                        </a:rPr>
                        <a:t>126</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123</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3"/>
                  </a:ext>
                </a:extLst>
              </a:tr>
              <a:tr h="619269">
                <a:tc>
                  <a:txBody>
                    <a:bodyPr/>
                    <a:lstStyle/>
                    <a:p>
                      <a:pPr algn="ct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XX</a:t>
                      </a:r>
                      <a:r>
                        <a:rPr lang="zh-CN" altLang="en-US" dirty="0">
                          <a:latin typeface="微软雅黑" panose="020B0503020204020204" pitchFamily="34" charset="-122"/>
                          <a:ea typeface="微软雅黑" panose="020B0503020204020204" pitchFamily="34" charset="-122"/>
                        </a:rPr>
                        <a:t>利润</a:t>
                      </a:r>
                    </a:p>
                  </a:txBody>
                  <a:tcPr/>
                </a:tc>
                <a:tc>
                  <a:txBody>
                    <a:bodyPr/>
                    <a:lstStyle/>
                    <a:p>
                      <a:pPr algn="ctr"/>
                      <a:r>
                        <a:rPr lang="en-US" altLang="zh-CN" dirty="0">
                          <a:latin typeface="微软雅黑" panose="020B0503020204020204" pitchFamily="34" charset="-122"/>
                          <a:ea typeface="微软雅黑" panose="020B0503020204020204" pitchFamily="34" charset="-122"/>
                        </a:rPr>
                        <a:t>150</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1219</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-1069</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-88%</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88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6" name="Rectangle 13" descr="FD1DDF730CE4456e89755B07FE1653D0# #Rectangle 13"/>
          <p:cNvSpPr>
            <a:spLocks noChangeArrowheads="1"/>
          </p:cNvSpPr>
          <p:nvPr/>
        </p:nvSpPr>
        <p:spPr bwMode="auto">
          <a:xfrm>
            <a:off x="1782768" y="1803479"/>
            <a:ext cx="21329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900" dirty="0">
                <a:solidFill>
                  <a:schemeClr val="accent1">
                    <a:lumMod val="50000"/>
                  </a:schemeClr>
                </a:solidFill>
                <a:latin typeface="微软雅黑" panose="020B0503020204020204" pitchFamily="34" charset="-122"/>
                <a:ea typeface="微软雅黑" panose="020B0503020204020204" pitchFamily="34" charset="-122"/>
              </a:rPr>
              <a:t>单击此处添加简短说明，</a:t>
            </a:r>
            <a:endParaRPr lang="en-US" altLang="zh-CN" sz="900" dirty="0">
              <a:solidFill>
                <a:schemeClr val="accent1">
                  <a:lumMod val="50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solidFill>
                  <a:schemeClr val="accent1">
                    <a:lumMod val="50000"/>
                  </a:schemeClr>
                </a:solidFill>
                <a:latin typeface="微软雅黑" panose="020B0503020204020204" pitchFamily="34" charset="-122"/>
                <a:ea typeface="微软雅黑" panose="020B0503020204020204" pitchFamily="34" charset="-122"/>
              </a:rPr>
              <a:t>添加简短说明文字，</a:t>
            </a:r>
            <a:endParaRPr lang="en-US" altLang="zh-CN" sz="900" dirty="0">
              <a:solidFill>
                <a:schemeClr val="accent1">
                  <a:lumMod val="50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solidFill>
                  <a:schemeClr val="accent1">
                    <a:lumMod val="50000"/>
                  </a:schemeClr>
                </a:solidFill>
                <a:latin typeface="微软雅黑" panose="020B0503020204020204" pitchFamily="34" charset="-122"/>
                <a:ea typeface="微软雅黑" panose="020B0503020204020204" pitchFamily="34" charset="-122"/>
              </a:rPr>
              <a:t>此项的具体说明文字添加此处。</a:t>
            </a:r>
            <a:endParaRPr lang="en-US" altLang="zh-CN" sz="9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7" name="Rectangle 13" descr="FD1DDF730CE4456e89755B07FE1653D0# #Rectangle 13"/>
          <p:cNvSpPr>
            <a:spLocks noChangeArrowheads="1"/>
          </p:cNvSpPr>
          <p:nvPr/>
        </p:nvSpPr>
        <p:spPr bwMode="auto">
          <a:xfrm>
            <a:off x="1782768" y="3427105"/>
            <a:ext cx="21329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单击此处添加简短说明，</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添加简短说明文字，</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此项的具体说明文字添加此处。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1763688" y="1447875"/>
            <a:ext cx="800219" cy="27699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添加标题</a:t>
            </a:r>
          </a:p>
        </p:txBody>
      </p:sp>
      <p:sp>
        <p:nvSpPr>
          <p:cNvPr id="39" name="TextBox 38"/>
          <p:cNvSpPr txBox="1"/>
          <p:nvPr/>
        </p:nvSpPr>
        <p:spPr>
          <a:xfrm>
            <a:off x="1763688" y="3082095"/>
            <a:ext cx="800219" cy="27699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添加标题</a:t>
            </a:r>
          </a:p>
        </p:txBody>
      </p:sp>
      <p:sp>
        <p:nvSpPr>
          <p:cNvPr id="40" name="Rectangle 13" descr="FD1DDF730CE4456e89755B07FE1653D0# #Rectangle 13"/>
          <p:cNvSpPr>
            <a:spLocks noChangeArrowheads="1"/>
          </p:cNvSpPr>
          <p:nvPr/>
        </p:nvSpPr>
        <p:spPr bwMode="auto">
          <a:xfrm>
            <a:off x="6026442" y="2613400"/>
            <a:ext cx="21329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单击此处添加简短说明，</a:t>
            </a:r>
            <a:endParaRPr lang="en-US" altLang="zh-CN" sz="900" dirty="0">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添加简短说明文字，</a:t>
            </a:r>
            <a:endParaRPr lang="en-US" altLang="zh-CN" sz="900" dirty="0">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此项的具体说明文字添加此处。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41" name="TextBox 40"/>
          <p:cNvSpPr txBox="1"/>
          <p:nvPr/>
        </p:nvSpPr>
        <p:spPr>
          <a:xfrm>
            <a:off x="7059977" y="2248685"/>
            <a:ext cx="800219" cy="27699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添加标题</a:t>
            </a:r>
          </a:p>
        </p:txBody>
      </p:sp>
      <p:grpSp>
        <p:nvGrpSpPr>
          <p:cNvPr id="42" name="组合 41"/>
          <p:cNvGrpSpPr/>
          <p:nvPr/>
        </p:nvGrpSpPr>
        <p:grpSpPr>
          <a:xfrm>
            <a:off x="3824084" y="1071261"/>
            <a:ext cx="1354818" cy="1354818"/>
            <a:chOff x="1369994" y="2067694"/>
            <a:chExt cx="1584176" cy="1584176"/>
          </a:xfrm>
        </p:grpSpPr>
        <p:sp>
          <p:nvSpPr>
            <p:cNvPr id="43" name="菱形 42"/>
            <p:cNvSpPr/>
            <p:nvPr/>
          </p:nvSpPr>
          <p:spPr>
            <a:xfrm>
              <a:off x="1369994" y="2067694"/>
              <a:ext cx="1584176" cy="1584176"/>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flipH="1">
              <a:off x="1782244" y="2679842"/>
              <a:ext cx="783864" cy="359881"/>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主营</a:t>
              </a:r>
              <a:r>
                <a:rPr lang="en-US" altLang="zh-CN" sz="1400" dirty="0">
                  <a:solidFill>
                    <a:schemeClr val="bg1"/>
                  </a:solidFill>
                  <a:latin typeface="微软雅黑" panose="020B0503020204020204" pitchFamily="34" charset="-122"/>
                  <a:ea typeface="微软雅黑" panose="020B0503020204020204" pitchFamily="34" charset="-122"/>
                </a:rPr>
                <a:t>A</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629506" y="1887903"/>
            <a:ext cx="1354818" cy="1354818"/>
            <a:chOff x="3029144" y="1491630"/>
            <a:chExt cx="1584176" cy="1584176"/>
          </a:xfrm>
          <a:solidFill>
            <a:schemeClr val="accent1">
              <a:lumMod val="75000"/>
            </a:schemeClr>
          </a:solidFill>
        </p:grpSpPr>
        <p:sp>
          <p:nvSpPr>
            <p:cNvPr id="46" name="菱形 45"/>
            <p:cNvSpPr/>
            <p:nvPr/>
          </p:nvSpPr>
          <p:spPr>
            <a:xfrm>
              <a:off x="3029144" y="1491630"/>
              <a:ext cx="1584176" cy="1584176"/>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flipH="1">
              <a:off x="3442672" y="2103778"/>
              <a:ext cx="766995" cy="359881"/>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主营</a:t>
              </a:r>
              <a:r>
                <a:rPr lang="en-US" altLang="zh-CN" sz="1400" dirty="0">
                  <a:solidFill>
                    <a:schemeClr val="bg1"/>
                  </a:solidFill>
                  <a:latin typeface="微软雅黑" panose="020B0503020204020204" pitchFamily="34" charset="-122"/>
                  <a:ea typeface="微软雅黑" panose="020B0503020204020204" pitchFamily="34" charset="-122"/>
                </a:rPr>
                <a:t>B</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824084" y="2704545"/>
            <a:ext cx="1354818" cy="1354818"/>
            <a:chOff x="4577170" y="2067694"/>
            <a:chExt cx="1584176" cy="1584176"/>
          </a:xfrm>
        </p:grpSpPr>
        <p:sp>
          <p:nvSpPr>
            <p:cNvPr id="49" name="菱形 48"/>
            <p:cNvSpPr/>
            <p:nvPr/>
          </p:nvSpPr>
          <p:spPr>
            <a:xfrm>
              <a:off x="4577170" y="2067694"/>
              <a:ext cx="1584176" cy="1584176"/>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flipH="1">
              <a:off x="4996917" y="2679842"/>
              <a:ext cx="776367" cy="359881"/>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主营</a:t>
              </a:r>
              <a:r>
                <a:rPr lang="en-US" altLang="zh-CN" sz="1400" dirty="0">
                  <a:solidFill>
                    <a:schemeClr val="bg1"/>
                  </a:solidFill>
                  <a:latin typeface="微软雅黑" panose="020B0503020204020204" pitchFamily="34" charset="-122"/>
                  <a:ea typeface="微软雅黑" panose="020B0503020204020204" pitchFamily="34" charset="-122"/>
                </a:rPr>
                <a:t>C</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4629506" y="3521188"/>
            <a:ext cx="1354818" cy="1354818"/>
            <a:chOff x="6145277" y="1491630"/>
            <a:chExt cx="1584176" cy="1584176"/>
          </a:xfrm>
          <a:solidFill>
            <a:schemeClr val="tx1">
              <a:lumMod val="50000"/>
              <a:lumOff val="50000"/>
            </a:schemeClr>
          </a:solidFill>
        </p:grpSpPr>
        <p:sp>
          <p:nvSpPr>
            <p:cNvPr id="52" name="菱形 51"/>
            <p:cNvSpPr/>
            <p:nvPr/>
          </p:nvSpPr>
          <p:spPr>
            <a:xfrm>
              <a:off x="6145277" y="1491630"/>
              <a:ext cx="1584176" cy="1584176"/>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flipH="1">
              <a:off x="6568014" y="2103778"/>
              <a:ext cx="1107998" cy="359881"/>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主营</a:t>
              </a:r>
              <a:r>
                <a:rPr lang="en-US" altLang="zh-CN" sz="1400" dirty="0">
                  <a:solidFill>
                    <a:schemeClr val="bg1"/>
                  </a:solidFill>
                  <a:latin typeface="微软雅黑" panose="020B0503020204020204" pitchFamily="34" charset="-122"/>
                  <a:ea typeface="微软雅黑" panose="020B0503020204020204" pitchFamily="34" charset="-122"/>
                </a:rPr>
                <a:t>D</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cxnSp>
        <p:nvCxnSpPr>
          <p:cNvPr id="54" name="直接连接符 53"/>
          <p:cNvCxnSpPr>
            <a:stCxn id="43" idx="1"/>
          </p:cNvCxnSpPr>
          <p:nvPr/>
        </p:nvCxnSpPr>
        <p:spPr>
          <a:xfrm flipH="1">
            <a:off x="1763688" y="1748670"/>
            <a:ext cx="2060396"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49" idx="1"/>
          </p:cNvCxnSpPr>
          <p:nvPr/>
        </p:nvCxnSpPr>
        <p:spPr>
          <a:xfrm flipH="1">
            <a:off x="1763688" y="3381954"/>
            <a:ext cx="2060396"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6" idx="3"/>
          </p:cNvCxnSpPr>
          <p:nvPr/>
        </p:nvCxnSpPr>
        <p:spPr>
          <a:xfrm>
            <a:off x="5984324" y="2565312"/>
            <a:ext cx="2060396"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2" idx="3"/>
          </p:cNvCxnSpPr>
          <p:nvPr/>
        </p:nvCxnSpPr>
        <p:spPr>
          <a:xfrm>
            <a:off x="5984324" y="4198597"/>
            <a:ext cx="2080300"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58" name="Rectangle 13" descr="FD1DDF730CE4456e89755B07FE1653D0# #Rectangle 13"/>
          <p:cNvSpPr>
            <a:spLocks noChangeArrowheads="1"/>
          </p:cNvSpPr>
          <p:nvPr/>
        </p:nvSpPr>
        <p:spPr bwMode="auto">
          <a:xfrm>
            <a:off x="6026442" y="4244080"/>
            <a:ext cx="21329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单击此处添加简短说明，</a:t>
            </a:r>
            <a:endParaRPr lang="en-US" altLang="zh-CN" sz="900" dirty="0">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添加简短说明文字，</a:t>
            </a:r>
            <a:endParaRPr lang="en-US" altLang="zh-CN" sz="900" dirty="0">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此项的具体说明文字添加此处。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59" name="TextBox 58"/>
          <p:cNvSpPr txBox="1"/>
          <p:nvPr/>
        </p:nvSpPr>
        <p:spPr>
          <a:xfrm>
            <a:off x="7111145" y="3879365"/>
            <a:ext cx="800219" cy="27699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right)">
                                      <p:cBhvr>
                                        <p:cTn id="16" dur="500"/>
                                        <p:tgtEl>
                                          <p:spTgt spid="54"/>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1+#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2" presetClass="entr" presetSubtype="2"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right)">
                                      <p:cBhvr>
                                        <p:cTn id="56" dur="500"/>
                                        <p:tgtEl>
                                          <p:spTgt spid="55"/>
                                        </p:tgtEl>
                                      </p:cBhvr>
                                    </p:animEffect>
                                  </p:childTnLst>
                                </p:cTn>
                              </p:par>
                            </p:childTnLst>
                          </p:cTn>
                        </p:par>
                        <p:par>
                          <p:cTn id="57" fill="hold">
                            <p:stCondLst>
                              <p:cond delay="5500"/>
                            </p:stCondLst>
                            <p:childTnLst>
                              <p:par>
                                <p:cTn id="58" presetID="47"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1+#ppt_w/2"/>
                                          </p:val>
                                        </p:tav>
                                        <p:tav tm="100000">
                                          <p:val>
                                            <p:strVal val="#ppt_x"/>
                                          </p:val>
                                        </p:tav>
                                      </p:tavLst>
                                    </p:anim>
                                    <p:anim calcmode="lin" valueType="num">
                                      <p:cBhvr additive="base">
                                        <p:cTn id="72" dur="500" fill="hold"/>
                                        <p:tgtEl>
                                          <p:spTgt spid="5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2" presetClass="entr" presetSubtype="8" fill="hold"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ipe(left)">
                                      <p:cBhvr>
                                        <p:cTn id="76" dur="500"/>
                                        <p:tgtEl>
                                          <p:spTgt spid="57"/>
                                        </p:tgtEl>
                                      </p:cBhvr>
                                    </p:animEffect>
                                  </p:childTnLst>
                                </p:cTn>
                              </p:par>
                            </p:childTnLst>
                          </p:cTn>
                        </p:par>
                        <p:par>
                          <p:cTn id="77" fill="hold">
                            <p:stCondLst>
                              <p:cond delay="7500"/>
                            </p:stCondLst>
                            <p:childTnLst>
                              <p:par>
                                <p:cTn id="78" presetID="47" presetClass="entr" presetSubtype="0"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1000"/>
                                        <p:tgtEl>
                                          <p:spTgt spid="59"/>
                                        </p:tgtEl>
                                      </p:cBhvr>
                                    </p:animEffect>
                                    <p:anim calcmode="lin" valueType="num">
                                      <p:cBhvr>
                                        <p:cTn id="81" dur="1000" fill="hold"/>
                                        <p:tgtEl>
                                          <p:spTgt spid="59"/>
                                        </p:tgtEl>
                                        <p:attrNameLst>
                                          <p:attrName>ppt_x</p:attrName>
                                        </p:attrNameLst>
                                      </p:cBhvr>
                                      <p:tavLst>
                                        <p:tav tm="0">
                                          <p:val>
                                            <p:strVal val="#ppt_x"/>
                                          </p:val>
                                        </p:tav>
                                        <p:tav tm="100000">
                                          <p:val>
                                            <p:strVal val="#ppt_x"/>
                                          </p:val>
                                        </p:tav>
                                      </p:tavLst>
                                    </p:anim>
                                    <p:anim calcmode="lin" valueType="num">
                                      <p:cBhvr>
                                        <p:cTn id="82" dur="1000" fill="hold"/>
                                        <p:tgtEl>
                                          <p:spTgt spid="5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1000"/>
                                        <p:tgtEl>
                                          <p:spTgt spid="58"/>
                                        </p:tgtEl>
                                      </p:cBhvr>
                                    </p:animEffect>
                                    <p:anim calcmode="lin" valueType="num">
                                      <p:cBhvr>
                                        <p:cTn id="86" dur="1000" fill="hold"/>
                                        <p:tgtEl>
                                          <p:spTgt spid="58"/>
                                        </p:tgtEl>
                                        <p:attrNameLst>
                                          <p:attrName>ppt_x</p:attrName>
                                        </p:attrNameLst>
                                      </p:cBhvr>
                                      <p:tavLst>
                                        <p:tav tm="0">
                                          <p:val>
                                            <p:strVal val="#ppt_x"/>
                                          </p:val>
                                        </p:tav>
                                        <p:tav tm="100000">
                                          <p:val>
                                            <p:strVal val="#ppt_x"/>
                                          </p:val>
                                        </p:tav>
                                      </p:tavLst>
                                    </p:anim>
                                    <p:anim calcmode="lin" valueType="num">
                                      <p:cBhvr>
                                        <p:cTn id="8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p:bldP spid="37" grpId="0"/>
      <p:bldP spid="38" grpId="0"/>
      <p:bldP spid="39" grpId="0"/>
      <p:bldP spid="40" grpId="0"/>
      <p:bldP spid="41" grpId="0"/>
      <p:bldP spid="58" grpId="0"/>
      <p:bldP spid="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grpSp>
        <p:nvGrpSpPr>
          <p:cNvPr id="3" name="组合 2"/>
          <p:cNvGrpSpPr/>
          <p:nvPr/>
        </p:nvGrpSpPr>
        <p:grpSpPr bwMode="auto">
          <a:xfrm>
            <a:off x="3657526" y="2178980"/>
            <a:ext cx="879741" cy="878992"/>
            <a:chOff x="4584975" y="1646087"/>
            <a:chExt cx="846284" cy="844810"/>
          </a:xfrm>
        </p:grpSpPr>
        <p:grpSp>
          <p:nvGrpSpPr>
            <p:cNvPr id="4" name="组合 3"/>
            <p:cNvGrpSpPr/>
            <p:nvPr/>
          </p:nvGrpSpPr>
          <p:grpSpPr bwMode="auto">
            <a:xfrm>
              <a:off x="4584975" y="1646087"/>
              <a:ext cx="846284" cy="844810"/>
              <a:chOff x="4516292" y="1706892"/>
              <a:chExt cx="846284" cy="844810"/>
            </a:xfrm>
          </p:grpSpPr>
          <p:sp>
            <p:nvSpPr>
              <p:cNvPr id="6" name="上箭头 1"/>
              <p:cNvSpPr/>
              <p:nvPr/>
            </p:nvSpPr>
            <p:spPr>
              <a:xfrm rot="18659292">
                <a:off x="4494517" y="1728154"/>
                <a:ext cx="825440" cy="781889"/>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C00000"/>
              </a:solidFill>
              <a:ln w="38100">
                <a:solidFill>
                  <a:schemeClr val="bg1"/>
                </a:solidFill>
              </a:ln>
              <a:effectLst>
                <a:outerShdw blurRad="50800" dist="38100" dir="13500000" algn="br" rotWithShape="0">
                  <a:prstClr val="black">
                    <a:alpha val="40000"/>
                  </a:prstClr>
                </a:outerShdw>
              </a:effectLst>
            </p:spPr>
            <p:txBody>
              <a:bodyPr lIns="48403" tIns="48403" rIns="48403" bIns="48403" spcCol="1270" anchor="ctr"/>
              <a:lstStyle/>
              <a:p>
                <a:pPr algn="ctr" defTabSz="800100">
                  <a:lnSpc>
                    <a:spcPct val="90000"/>
                  </a:lnSpc>
                  <a:spcAft>
                    <a:spcPct val="35000"/>
                  </a:spcAft>
                  <a:defRPr/>
                </a:pPr>
                <a:endParaRPr lang="zh-CN" altLang="en-US"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椭圆 6"/>
              <p:cNvSpPr/>
              <p:nvPr/>
            </p:nvSpPr>
            <p:spPr>
              <a:xfrm>
                <a:off x="4762318" y="1935384"/>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5" name="TextBox 4"/>
            <p:cNvSpPr txBox="1"/>
            <p:nvPr/>
          </p:nvSpPr>
          <p:spPr>
            <a:xfrm rot="18367305">
              <a:off x="4740951" y="1767430"/>
              <a:ext cx="469936" cy="461192"/>
            </a:xfrm>
            <a:prstGeom prst="rect">
              <a:avLst/>
            </a:prstGeom>
            <a:noFill/>
          </p:spPr>
          <p:txBody>
            <a:bodyPr>
              <a:spAutoFit/>
            </a:bodyPr>
            <a:lstStyle/>
            <a:p>
              <a:pP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8" name="组合 7"/>
          <p:cNvGrpSpPr/>
          <p:nvPr/>
        </p:nvGrpSpPr>
        <p:grpSpPr bwMode="auto">
          <a:xfrm>
            <a:off x="3668636" y="3202618"/>
            <a:ext cx="885136" cy="874480"/>
            <a:chOff x="4595664" y="2629915"/>
            <a:chExt cx="851474" cy="840473"/>
          </a:xfrm>
        </p:grpSpPr>
        <p:grpSp>
          <p:nvGrpSpPr>
            <p:cNvPr id="9" name="组合 8"/>
            <p:cNvGrpSpPr/>
            <p:nvPr/>
          </p:nvGrpSpPr>
          <p:grpSpPr bwMode="auto">
            <a:xfrm>
              <a:off x="4595664" y="2629915"/>
              <a:ext cx="851474" cy="840473"/>
              <a:chOff x="4526981" y="2690720"/>
              <a:chExt cx="851474" cy="840473"/>
            </a:xfrm>
          </p:grpSpPr>
          <p:sp>
            <p:nvSpPr>
              <p:cNvPr id="11" name="上箭头 1"/>
              <p:cNvSpPr/>
              <p:nvPr/>
            </p:nvSpPr>
            <p:spPr>
              <a:xfrm rot="13485208">
                <a:off x="4526981" y="2748476"/>
                <a:ext cx="826176" cy="782717"/>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C00000"/>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椭圆 6"/>
              <p:cNvSpPr/>
              <p:nvPr/>
            </p:nvSpPr>
            <p:spPr>
              <a:xfrm flipV="1">
                <a:off x="4778196" y="2690720"/>
                <a:ext cx="600259"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rot="3232695" flipV="1">
              <a:off x="4773021" y="2856976"/>
              <a:ext cx="471461" cy="444108"/>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4807135" y="3202617"/>
            <a:ext cx="868103" cy="880829"/>
            <a:chOff x="5690864" y="2629916"/>
            <a:chExt cx="835088" cy="846575"/>
          </a:xfrm>
        </p:grpSpPr>
        <p:grpSp>
          <p:nvGrpSpPr>
            <p:cNvPr id="15" name="组合 14"/>
            <p:cNvGrpSpPr/>
            <p:nvPr/>
          </p:nvGrpSpPr>
          <p:grpSpPr bwMode="auto">
            <a:xfrm>
              <a:off x="5690864" y="2629916"/>
              <a:ext cx="835088" cy="846575"/>
              <a:chOff x="5622181" y="2709289"/>
              <a:chExt cx="835088" cy="846575"/>
            </a:xfrm>
          </p:grpSpPr>
          <p:sp>
            <p:nvSpPr>
              <p:cNvPr id="17" name="上箭头 1"/>
              <p:cNvSpPr/>
              <p:nvPr/>
            </p:nvSpPr>
            <p:spPr>
              <a:xfrm rot="7888233">
                <a:off x="5653605" y="2752201"/>
                <a:ext cx="825438" cy="78188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C0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椭圆 6"/>
              <p:cNvSpPr/>
              <p:nvPr/>
            </p:nvSpPr>
            <p:spPr>
              <a:xfrm flipH="1" flipV="1">
                <a:off x="5622181" y="2709289"/>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rot="18367305" flipH="1" flipV="1">
              <a:off x="5899278" y="2848434"/>
              <a:ext cx="471461" cy="461192"/>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9" name="组合 18"/>
          <p:cNvGrpSpPr/>
          <p:nvPr/>
        </p:nvGrpSpPr>
        <p:grpSpPr bwMode="auto">
          <a:xfrm>
            <a:off x="4779906" y="2168921"/>
            <a:ext cx="876548" cy="889051"/>
            <a:chOff x="5664670" y="1636419"/>
            <a:chExt cx="843213" cy="854478"/>
          </a:xfrm>
        </p:grpSpPr>
        <p:grpSp>
          <p:nvGrpSpPr>
            <p:cNvPr id="20" name="组合 19"/>
            <p:cNvGrpSpPr/>
            <p:nvPr/>
          </p:nvGrpSpPr>
          <p:grpSpPr bwMode="auto">
            <a:xfrm>
              <a:off x="5664670" y="1636419"/>
              <a:ext cx="843213" cy="854478"/>
              <a:chOff x="5595987" y="1675993"/>
              <a:chExt cx="843213" cy="854478"/>
            </a:xfrm>
          </p:grpSpPr>
          <p:sp>
            <p:nvSpPr>
              <p:cNvPr id="22" name="上箭头 1"/>
              <p:cNvSpPr/>
              <p:nvPr/>
            </p:nvSpPr>
            <p:spPr>
              <a:xfrm rot="2540756">
                <a:off x="5614295" y="1675993"/>
                <a:ext cx="824649" cy="78271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C00000"/>
              </a:solidFill>
              <a:ln w="381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椭圆 6"/>
              <p:cNvSpPr/>
              <p:nvPr/>
            </p:nvSpPr>
            <p:spPr>
              <a:xfrm flipH="1">
                <a:off x="5595987" y="1914153"/>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rot="3232695" flipH="1">
              <a:off x="5859573" y="1815491"/>
              <a:ext cx="471462" cy="461193"/>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4" name="组合 23"/>
          <p:cNvGrpSpPr/>
          <p:nvPr/>
        </p:nvGrpSpPr>
        <p:grpSpPr bwMode="auto">
          <a:xfrm>
            <a:off x="755576" y="1419623"/>
            <a:ext cx="2825750" cy="1541461"/>
            <a:chOff x="323528" y="1916834"/>
            <a:chExt cx="2825034" cy="1542875"/>
          </a:xfrm>
        </p:grpSpPr>
        <p:grpSp>
          <p:nvGrpSpPr>
            <p:cNvPr id="25" name="组合 24"/>
            <p:cNvGrpSpPr/>
            <p:nvPr/>
          </p:nvGrpSpPr>
          <p:grpSpPr bwMode="auto">
            <a:xfrm>
              <a:off x="515192" y="2229092"/>
              <a:ext cx="2462470" cy="125042"/>
              <a:chOff x="2296720" y="1560423"/>
              <a:chExt cx="2011108" cy="102122"/>
            </a:xfrm>
          </p:grpSpPr>
          <p:sp>
            <p:nvSpPr>
              <p:cNvPr id="30" name="等腰三角形 29"/>
              <p:cNvSpPr/>
              <p:nvPr/>
            </p:nvSpPr>
            <p:spPr>
              <a:xfrm>
                <a:off x="2297025" y="1561048"/>
                <a:ext cx="117954" cy="10122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31" name="直接连接符 30"/>
              <p:cNvCxnSpPr>
                <a:stCxn id="30" idx="2"/>
              </p:cNvCxnSpPr>
              <p:nvPr/>
            </p:nvCxnSpPr>
            <p:spPr>
              <a:xfrm>
                <a:off x="2297025" y="1662269"/>
                <a:ext cx="2010389" cy="0"/>
              </a:xfrm>
              <a:prstGeom prst="line">
                <a:avLst/>
              </a:prstGeom>
              <a:ln>
                <a:solidFill>
                  <a:srgbClr val="C00000"/>
                </a:solidFill>
                <a:tailEnd type="diamond"/>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bwMode="auto">
            <a:xfrm>
              <a:off x="323528" y="1916834"/>
              <a:ext cx="2460001" cy="308258"/>
              <a:chOff x="2140187" y="1305399"/>
              <a:chExt cx="2009091" cy="251755"/>
            </a:xfrm>
          </p:grpSpPr>
          <p:sp>
            <p:nvSpPr>
              <p:cNvPr id="28" name="TextBox 27"/>
              <p:cNvSpPr txBox="1">
                <a:spLocks noChangeArrowheads="1"/>
              </p:cNvSpPr>
              <p:nvPr/>
            </p:nvSpPr>
            <p:spPr bwMode="auto">
              <a:xfrm>
                <a:off x="2140187" y="1305399"/>
                <a:ext cx="323547" cy="25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r>
                  <a:rPr lang="en-US" altLang="zh-CN" sz="1400" dirty="0">
                    <a:latin typeface="微软雅黑" panose="020B0503020204020204" pitchFamily="34" charset="-122"/>
                  </a:rPr>
                  <a:t>01</a:t>
                </a:r>
                <a:endParaRPr lang="zh-CN" altLang="en-US" sz="1400" dirty="0">
                  <a:latin typeface="微软雅黑" panose="020B0503020204020204" pitchFamily="34" charset="-122"/>
                </a:endParaRPr>
              </a:p>
            </p:txBody>
          </p:sp>
          <p:sp>
            <p:nvSpPr>
              <p:cNvPr id="29" name="TextBox 28"/>
              <p:cNvSpPr txBox="1"/>
              <p:nvPr/>
            </p:nvSpPr>
            <p:spPr>
              <a:xfrm>
                <a:off x="2565337" y="1305399"/>
                <a:ext cx="1583941" cy="251755"/>
              </a:xfrm>
              <a:prstGeom prst="rect">
                <a:avLst/>
              </a:prstGeom>
              <a:noFill/>
            </p:spPr>
            <p:txBody>
              <a:bodyPr>
                <a:spAutoFit/>
              </a:bodyPr>
              <a:lstStyle/>
              <a:p>
                <a:pP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添加标题</a:t>
                </a:r>
              </a:p>
            </p:txBody>
          </p:sp>
        </p:grpSp>
        <p:sp>
          <p:nvSpPr>
            <p:cNvPr id="27" name="TextBox 26"/>
            <p:cNvSpPr txBox="1">
              <a:spLocks noChangeArrowheads="1"/>
            </p:cNvSpPr>
            <p:nvPr/>
          </p:nvSpPr>
          <p:spPr bwMode="auto">
            <a:xfrm>
              <a:off x="844278" y="2444046"/>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grpSp>
        <p:nvGrpSpPr>
          <p:cNvPr id="32" name="组合 31"/>
          <p:cNvGrpSpPr/>
          <p:nvPr/>
        </p:nvGrpSpPr>
        <p:grpSpPr bwMode="auto">
          <a:xfrm>
            <a:off x="5741914" y="1419622"/>
            <a:ext cx="2697227" cy="1528762"/>
            <a:chOff x="5858028" y="2212274"/>
            <a:chExt cx="2698556" cy="1529998"/>
          </a:xfrm>
        </p:grpSpPr>
        <p:grpSp>
          <p:nvGrpSpPr>
            <p:cNvPr id="33" name="组合 32"/>
            <p:cNvGrpSpPr/>
            <p:nvPr/>
          </p:nvGrpSpPr>
          <p:grpSpPr bwMode="auto">
            <a:xfrm>
              <a:off x="6034366" y="2524534"/>
              <a:ext cx="2462470" cy="125042"/>
              <a:chOff x="6804248" y="1560423"/>
              <a:chExt cx="2011108" cy="102122"/>
            </a:xfrm>
          </p:grpSpPr>
          <p:sp>
            <p:nvSpPr>
              <p:cNvPr id="38" name="等腰三角形 37"/>
              <p:cNvSpPr/>
              <p:nvPr/>
            </p:nvSpPr>
            <p:spPr>
              <a:xfrm flipH="1">
                <a:off x="8696767" y="1561019"/>
                <a:ext cx="118042" cy="10121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39" name="直接连接符 38"/>
              <p:cNvCxnSpPr>
                <a:stCxn id="38" idx="2"/>
              </p:cNvCxnSpPr>
              <p:nvPr/>
            </p:nvCxnSpPr>
            <p:spPr>
              <a:xfrm flipH="1">
                <a:off x="6804217" y="1662229"/>
                <a:ext cx="2010592" cy="0"/>
              </a:xfrm>
              <a:prstGeom prst="line">
                <a:avLst/>
              </a:prstGeom>
              <a:ln>
                <a:solidFill>
                  <a:srgbClr val="C00000"/>
                </a:solidFill>
                <a:tailEnd type="diamond"/>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bwMode="auto">
            <a:xfrm>
              <a:off x="6210630" y="2212274"/>
              <a:ext cx="2345954" cy="311401"/>
              <a:chOff x="6948201" y="1305399"/>
              <a:chExt cx="1915948" cy="254322"/>
            </a:xfrm>
          </p:grpSpPr>
          <p:sp>
            <p:nvSpPr>
              <p:cNvPr id="36" name="TextBox 35"/>
              <p:cNvSpPr txBox="1">
                <a:spLocks noChangeArrowheads="1"/>
              </p:cNvSpPr>
              <p:nvPr/>
            </p:nvSpPr>
            <p:spPr bwMode="auto">
              <a:xfrm flipH="1">
                <a:off x="8540361" y="1305399"/>
                <a:ext cx="323788" cy="25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r>
                  <a:rPr lang="en-US" altLang="zh-CN" sz="1400">
                    <a:latin typeface="微软雅黑" panose="020B0503020204020204" pitchFamily="34" charset="-122"/>
                  </a:rPr>
                  <a:t>02</a:t>
                </a:r>
                <a:endParaRPr lang="zh-CN" altLang="en-US" sz="1400">
                  <a:latin typeface="微软雅黑" panose="020B0503020204020204" pitchFamily="34" charset="-122"/>
                </a:endParaRPr>
              </a:p>
            </p:txBody>
          </p:sp>
          <p:sp>
            <p:nvSpPr>
              <p:cNvPr id="37" name="TextBox 36"/>
              <p:cNvSpPr txBox="1"/>
              <p:nvPr/>
            </p:nvSpPr>
            <p:spPr>
              <a:xfrm>
                <a:off x="6948201" y="1309292"/>
                <a:ext cx="1583827" cy="250429"/>
              </a:xfrm>
              <a:prstGeom prst="rect">
                <a:avLst/>
              </a:prstGeom>
              <a:noFill/>
            </p:spPr>
            <p:txBody>
              <a:bodyPr>
                <a:spAutoFit/>
              </a:bodyPr>
              <a:lstStyle/>
              <a:p>
                <a:pPr algn="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添加标题</a:t>
                </a:r>
              </a:p>
            </p:txBody>
          </p:sp>
        </p:grpSp>
        <p:sp>
          <p:nvSpPr>
            <p:cNvPr id="35" name="TextBox 34"/>
            <p:cNvSpPr txBox="1">
              <a:spLocks noChangeArrowheads="1"/>
            </p:cNvSpPr>
            <p:nvPr/>
          </p:nvSpPr>
          <p:spPr bwMode="auto">
            <a:xfrm>
              <a:off x="5858028" y="272660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pPr algn="r"/>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grpSp>
        <p:nvGrpSpPr>
          <p:cNvPr id="40" name="组合 39"/>
          <p:cNvGrpSpPr/>
          <p:nvPr/>
        </p:nvGrpSpPr>
        <p:grpSpPr bwMode="auto">
          <a:xfrm>
            <a:off x="755576" y="3345254"/>
            <a:ext cx="2813050" cy="1530355"/>
            <a:chOff x="323528" y="3939171"/>
            <a:chExt cx="2813146" cy="1530151"/>
          </a:xfrm>
        </p:grpSpPr>
        <p:grpSp>
          <p:nvGrpSpPr>
            <p:cNvPr id="41" name="组合 40"/>
            <p:cNvGrpSpPr/>
            <p:nvPr/>
          </p:nvGrpSpPr>
          <p:grpSpPr bwMode="auto">
            <a:xfrm>
              <a:off x="515192" y="4251436"/>
              <a:ext cx="2462470" cy="125042"/>
              <a:chOff x="2296720" y="2970790"/>
              <a:chExt cx="2011108" cy="102122"/>
            </a:xfrm>
          </p:grpSpPr>
          <p:sp>
            <p:nvSpPr>
              <p:cNvPr id="46" name="等腰三角形 45"/>
              <p:cNvSpPr/>
              <p:nvPr/>
            </p:nvSpPr>
            <p:spPr>
              <a:xfrm>
                <a:off x="2297071" y="2971145"/>
                <a:ext cx="117987" cy="10241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47" name="直接连接符 46"/>
              <p:cNvCxnSpPr>
                <a:stCxn id="46" idx="2"/>
              </p:cNvCxnSpPr>
              <p:nvPr/>
            </p:nvCxnSpPr>
            <p:spPr>
              <a:xfrm>
                <a:off x="2297071" y="3073556"/>
                <a:ext cx="2010967" cy="0"/>
              </a:xfrm>
              <a:prstGeom prst="line">
                <a:avLst/>
              </a:prstGeom>
              <a:ln>
                <a:solidFill>
                  <a:srgbClr val="C00000"/>
                </a:solidFill>
                <a:tailEnd type="diamond"/>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bwMode="auto">
            <a:xfrm>
              <a:off x="323528" y="3939171"/>
              <a:ext cx="2468645" cy="307934"/>
              <a:chOff x="2140187" y="2715766"/>
              <a:chExt cx="2017151" cy="251491"/>
            </a:xfrm>
          </p:grpSpPr>
          <p:sp>
            <p:nvSpPr>
              <p:cNvPr id="44" name="TextBox 43"/>
              <p:cNvSpPr txBox="1">
                <a:spLocks noChangeArrowheads="1"/>
              </p:cNvSpPr>
              <p:nvPr/>
            </p:nvSpPr>
            <p:spPr bwMode="auto">
              <a:xfrm>
                <a:off x="2140187" y="2715766"/>
                <a:ext cx="323640" cy="25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r>
                  <a:rPr lang="en-US" altLang="zh-CN" sz="1400">
                    <a:latin typeface="微软雅黑" panose="020B0503020204020204" pitchFamily="34" charset="-122"/>
                  </a:rPr>
                  <a:t>04</a:t>
                </a:r>
                <a:endParaRPr lang="zh-CN" altLang="en-US" sz="1400">
                  <a:latin typeface="微软雅黑" panose="020B0503020204020204" pitchFamily="34" charset="-122"/>
                </a:endParaRPr>
              </a:p>
            </p:txBody>
          </p:sp>
          <p:sp>
            <p:nvSpPr>
              <p:cNvPr id="45" name="TextBox 44"/>
              <p:cNvSpPr txBox="1"/>
              <p:nvPr/>
            </p:nvSpPr>
            <p:spPr>
              <a:xfrm>
                <a:off x="2571941" y="2715766"/>
                <a:ext cx="1584397" cy="251491"/>
              </a:xfrm>
              <a:prstGeom prst="rect">
                <a:avLst/>
              </a:prstGeom>
              <a:noFill/>
            </p:spPr>
            <p:txBody>
              <a:bodyPr>
                <a:spAutoFit/>
              </a:bodyPr>
              <a:lstStyle/>
              <a:p>
                <a:pP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添加标题</a:t>
                </a:r>
              </a:p>
            </p:txBody>
          </p:sp>
        </p:grpSp>
        <p:sp>
          <p:nvSpPr>
            <p:cNvPr id="43" name="TextBox 42"/>
            <p:cNvSpPr txBox="1">
              <a:spLocks noChangeArrowheads="1"/>
            </p:cNvSpPr>
            <p:nvPr/>
          </p:nvSpPr>
          <p:spPr bwMode="auto">
            <a:xfrm>
              <a:off x="832390"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grpSp>
        <p:nvGrpSpPr>
          <p:cNvPr id="48" name="组合 47"/>
          <p:cNvGrpSpPr/>
          <p:nvPr/>
        </p:nvGrpSpPr>
        <p:grpSpPr bwMode="auto">
          <a:xfrm>
            <a:off x="5741914" y="3345254"/>
            <a:ext cx="2697223" cy="1530355"/>
            <a:chOff x="5858028" y="3939171"/>
            <a:chExt cx="2698552" cy="1530151"/>
          </a:xfrm>
        </p:grpSpPr>
        <p:grpSp>
          <p:nvGrpSpPr>
            <p:cNvPr id="49" name="组合 48"/>
            <p:cNvGrpSpPr/>
            <p:nvPr/>
          </p:nvGrpSpPr>
          <p:grpSpPr bwMode="auto">
            <a:xfrm>
              <a:off x="6034366" y="4251436"/>
              <a:ext cx="2462470" cy="125042"/>
              <a:chOff x="6804248" y="2970790"/>
              <a:chExt cx="2011108" cy="102122"/>
            </a:xfrm>
          </p:grpSpPr>
          <p:sp>
            <p:nvSpPr>
              <p:cNvPr id="54" name="等腰三角形 53"/>
              <p:cNvSpPr/>
              <p:nvPr/>
            </p:nvSpPr>
            <p:spPr>
              <a:xfrm flipH="1">
                <a:off x="8696767" y="2971145"/>
                <a:ext cx="118042" cy="10241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55" name="直接连接符 54"/>
              <p:cNvCxnSpPr>
                <a:stCxn id="54" idx="2"/>
              </p:cNvCxnSpPr>
              <p:nvPr/>
            </p:nvCxnSpPr>
            <p:spPr>
              <a:xfrm flipH="1">
                <a:off x="6804217" y="3073556"/>
                <a:ext cx="2010592" cy="0"/>
              </a:xfrm>
              <a:prstGeom prst="line">
                <a:avLst/>
              </a:prstGeom>
              <a:ln>
                <a:solidFill>
                  <a:srgbClr val="C00000"/>
                </a:solidFill>
                <a:tailEnd type="diamond"/>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bwMode="auto">
            <a:xfrm>
              <a:off x="6210627" y="3939171"/>
              <a:ext cx="2345953" cy="307934"/>
              <a:chOff x="6948201" y="2715766"/>
              <a:chExt cx="1915948" cy="251491"/>
            </a:xfrm>
          </p:grpSpPr>
          <p:sp>
            <p:nvSpPr>
              <p:cNvPr id="52" name="TextBox 51"/>
              <p:cNvSpPr txBox="1">
                <a:spLocks noChangeArrowheads="1"/>
              </p:cNvSpPr>
              <p:nvPr/>
            </p:nvSpPr>
            <p:spPr bwMode="auto">
              <a:xfrm flipH="1">
                <a:off x="8540361" y="2715766"/>
                <a:ext cx="323788" cy="25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r>
                  <a:rPr lang="en-US" altLang="zh-CN" sz="1400" dirty="0">
                    <a:latin typeface="微软雅黑" panose="020B0503020204020204" pitchFamily="34" charset="-122"/>
                  </a:rPr>
                  <a:t>03</a:t>
                </a:r>
                <a:endParaRPr lang="zh-CN" altLang="en-US" sz="1400" dirty="0">
                  <a:latin typeface="微软雅黑" panose="020B0503020204020204" pitchFamily="34" charset="-122"/>
                </a:endParaRPr>
              </a:p>
            </p:txBody>
          </p:sp>
          <p:sp>
            <p:nvSpPr>
              <p:cNvPr id="53" name="TextBox 52"/>
              <p:cNvSpPr txBox="1"/>
              <p:nvPr/>
            </p:nvSpPr>
            <p:spPr>
              <a:xfrm>
                <a:off x="6948201" y="2715766"/>
                <a:ext cx="1583827" cy="251491"/>
              </a:xfrm>
              <a:prstGeom prst="rect">
                <a:avLst/>
              </a:prstGeom>
              <a:noFill/>
            </p:spPr>
            <p:txBody>
              <a:bodyPr>
                <a:spAutoFit/>
              </a:bodyPr>
              <a:lstStyle/>
              <a:p>
                <a:pPr algn="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添加标题</a:t>
                </a:r>
              </a:p>
            </p:txBody>
          </p:sp>
        </p:grpSp>
        <p:sp>
          <p:nvSpPr>
            <p:cNvPr id="51" name="TextBox 50"/>
            <p:cNvSpPr txBox="1">
              <a:spLocks noChangeArrowheads="1"/>
            </p:cNvSpPr>
            <p:nvPr/>
          </p:nvSpPr>
          <p:spPr bwMode="auto">
            <a:xfrm>
              <a:off x="5858028"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pPr algn="r"/>
              <a:r>
                <a:rPr lang="zh-CN" altLang="en-US" sz="100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par>
                                <p:cTn id="25" presetID="8" presetClass="emph" presetSubtype="0" fill="hold" nodeType="withEffect">
                                  <p:stCondLst>
                                    <p:cond delay="0"/>
                                  </p:stCondLst>
                                  <p:childTnLst>
                                    <p:animRot by="21600000">
                                      <p:cBhvr>
                                        <p:cTn id="26" dur="500" fill="hold"/>
                                        <p:tgtEl>
                                          <p:spTgt spid="3"/>
                                        </p:tgtEl>
                                        <p:attrNameLst>
                                          <p:attrName>r</p:attrName>
                                        </p:attrNameLst>
                                      </p:cBhvr>
                                    </p:animRot>
                                  </p:childTnLst>
                                </p:cTn>
                              </p:par>
                              <p:par>
                                <p:cTn id="27" presetID="8" presetClass="emph" presetSubtype="0" fill="hold" nodeType="withEffect">
                                  <p:stCondLst>
                                    <p:cond delay="0"/>
                                  </p:stCondLst>
                                  <p:childTnLst>
                                    <p:animRot by="21600000">
                                      <p:cBhvr>
                                        <p:cTn id="28" dur="500" fill="hold"/>
                                        <p:tgtEl>
                                          <p:spTgt spid="19"/>
                                        </p:tgtEl>
                                        <p:attrNameLst>
                                          <p:attrName>r</p:attrName>
                                        </p:attrNameLst>
                                      </p:cBhvr>
                                    </p:animRot>
                                  </p:childTnLst>
                                </p:cTn>
                              </p:par>
                              <p:par>
                                <p:cTn id="29" presetID="8" presetClass="emph" presetSubtype="0" fill="hold" nodeType="withEffect">
                                  <p:stCondLst>
                                    <p:cond delay="0"/>
                                  </p:stCondLst>
                                  <p:childTnLst>
                                    <p:animRot by="21600000">
                                      <p:cBhvr>
                                        <p:cTn id="30" dur="500" fill="hold"/>
                                        <p:tgtEl>
                                          <p:spTgt spid="8"/>
                                        </p:tgtEl>
                                        <p:attrNameLst>
                                          <p:attrName>r</p:attrName>
                                        </p:attrNameLst>
                                      </p:cBhvr>
                                    </p:animRot>
                                  </p:childTnLst>
                                </p:cTn>
                              </p:par>
                              <p:par>
                                <p:cTn id="31" presetID="8" presetClass="emph" presetSubtype="0" fill="hold" nodeType="withEffect">
                                  <p:stCondLst>
                                    <p:cond delay="0"/>
                                  </p:stCondLst>
                                  <p:childTnLst>
                                    <p:animRot by="21600000">
                                      <p:cBhvr>
                                        <p:cTn id="32" dur="500" fill="hold"/>
                                        <p:tgtEl>
                                          <p:spTgt spid="13"/>
                                        </p:tgtEl>
                                        <p:attrNameLst>
                                          <p:attrName>r</p:attrName>
                                        </p:attrNameLst>
                                      </p:cBhvr>
                                    </p:animRot>
                                  </p:childTnLst>
                                </p:cTn>
                              </p:par>
                            </p:childTnLst>
                          </p:cTn>
                        </p:par>
                        <p:par>
                          <p:cTn id="33" fill="hold">
                            <p:stCondLst>
                              <p:cond delay="1000"/>
                            </p:stCondLst>
                            <p:childTnLst>
                              <p:par>
                                <p:cTn id="34" presetID="12" presetClass="entr" presetSubtype="2"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left)">
                                      <p:cBhvr>
                                        <p:cTn id="37" dur="500"/>
                                        <p:tgtEl>
                                          <p:spTgt spid="24"/>
                                        </p:tgtEl>
                                      </p:cBhvr>
                                    </p:animEffect>
                                  </p:childTnLst>
                                </p:cTn>
                              </p:par>
                              <p:par>
                                <p:cTn id="38" presetID="12" presetClass="entr" presetSubtype="8"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p:tgtEl>
                                          <p:spTgt spid="32"/>
                                        </p:tgtEl>
                                        <p:attrNameLst>
                                          <p:attrName>ppt_x</p:attrName>
                                        </p:attrNameLst>
                                      </p:cBhvr>
                                      <p:tavLst>
                                        <p:tav tm="0">
                                          <p:val>
                                            <p:strVal val="#ppt_x-#ppt_w*1.125000"/>
                                          </p:val>
                                        </p:tav>
                                        <p:tav tm="100000">
                                          <p:val>
                                            <p:strVal val="#ppt_x"/>
                                          </p:val>
                                        </p:tav>
                                      </p:tavLst>
                                    </p:anim>
                                    <p:animEffect transition="in" filter="wipe(right)">
                                      <p:cBhvr>
                                        <p:cTn id="41" dur="500"/>
                                        <p:tgtEl>
                                          <p:spTgt spid="32"/>
                                        </p:tgtEl>
                                      </p:cBhvr>
                                    </p:animEffect>
                                  </p:childTnLst>
                                </p:cTn>
                              </p:par>
                              <p:par>
                                <p:cTn id="42" presetID="12" presetClass="entr" presetSubtype="2"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par>
                                <p:cTn id="46" presetID="12" presetClass="entr" presetSubtype="8"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p:tgtEl>
                                          <p:spTgt spid="48"/>
                                        </p:tgtEl>
                                        <p:attrNameLst>
                                          <p:attrName>ppt_x</p:attrName>
                                        </p:attrNameLst>
                                      </p:cBhvr>
                                      <p:tavLst>
                                        <p:tav tm="0">
                                          <p:val>
                                            <p:strVal val="#ppt_x-#ppt_w*1.125000"/>
                                          </p:val>
                                        </p:tav>
                                        <p:tav tm="100000">
                                          <p:val>
                                            <p:strVal val="#ppt_x"/>
                                          </p:val>
                                        </p:tav>
                                      </p:tavLst>
                                    </p:anim>
                                    <p:animEffect transition="in" filter="wipe(right)">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Freeform 5"/>
          <p:cNvSpPr/>
          <p:nvPr/>
        </p:nvSpPr>
        <p:spPr bwMode="auto">
          <a:xfrm>
            <a:off x="1151620" y="1612382"/>
            <a:ext cx="1584176" cy="31196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C0000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Freeform 25"/>
          <p:cNvSpPr/>
          <p:nvPr/>
        </p:nvSpPr>
        <p:spPr bwMode="auto">
          <a:xfrm>
            <a:off x="1151620" y="2087749"/>
            <a:ext cx="325976" cy="48744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矩形 4"/>
          <p:cNvSpPr/>
          <p:nvPr/>
        </p:nvSpPr>
        <p:spPr>
          <a:xfrm>
            <a:off x="1043608" y="2159503"/>
            <a:ext cx="435032" cy="36933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01</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6" name="TextBox 5"/>
          <p:cNvSpPr txBox="1"/>
          <p:nvPr/>
        </p:nvSpPr>
        <p:spPr>
          <a:xfrm>
            <a:off x="1390560" y="2809912"/>
            <a:ext cx="1129212" cy="1092607"/>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TextBox 6"/>
          <p:cNvSpPr txBox="1"/>
          <p:nvPr/>
        </p:nvSpPr>
        <p:spPr>
          <a:xfrm>
            <a:off x="1434450" y="2162192"/>
            <a:ext cx="100540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p>
        </p:txBody>
      </p:sp>
      <p:sp>
        <p:nvSpPr>
          <p:cNvPr id="8" name="Freeform 5"/>
          <p:cNvSpPr/>
          <p:nvPr/>
        </p:nvSpPr>
        <p:spPr bwMode="auto">
          <a:xfrm>
            <a:off x="2951820" y="1612382"/>
            <a:ext cx="1584176" cy="31196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C0000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25"/>
          <p:cNvSpPr/>
          <p:nvPr/>
        </p:nvSpPr>
        <p:spPr bwMode="auto">
          <a:xfrm>
            <a:off x="2951820" y="2087749"/>
            <a:ext cx="325976" cy="48744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2843808" y="2159503"/>
            <a:ext cx="383711" cy="36933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02</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1" name="TextBox 10"/>
          <p:cNvSpPr txBox="1"/>
          <p:nvPr/>
        </p:nvSpPr>
        <p:spPr>
          <a:xfrm>
            <a:off x="3190760" y="2809912"/>
            <a:ext cx="1129212" cy="1092607"/>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3234650" y="2162192"/>
            <a:ext cx="100540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p>
        </p:txBody>
      </p:sp>
      <p:sp>
        <p:nvSpPr>
          <p:cNvPr id="13" name="Freeform 5"/>
          <p:cNvSpPr/>
          <p:nvPr/>
        </p:nvSpPr>
        <p:spPr bwMode="auto">
          <a:xfrm>
            <a:off x="4752020" y="1612382"/>
            <a:ext cx="1584176" cy="31196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C0000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25"/>
          <p:cNvSpPr/>
          <p:nvPr/>
        </p:nvSpPr>
        <p:spPr bwMode="auto">
          <a:xfrm>
            <a:off x="4752020" y="2087749"/>
            <a:ext cx="325976" cy="48744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4644008" y="2159503"/>
            <a:ext cx="435031" cy="36933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03</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7" name="TextBox 16"/>
          <p:cNvSpPr txBox="1"/>
          <p:nvPr/>
        </p:nvSpPr>
        <p:spPr>
          <a:xfrm>
            <a:off x="4990960" y="2809912"/>
            <a:ext cx="1129212" cy="1092607"/>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5034850" y="2162192"/>
            <a:ext cx="100540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p>
        </p:txBody>
      </p:sp>
      <p:sp>
        <p:nvSpPr>
          <p:cNvPr id="19" name="Freeform 5"/>
          <p:cNvSpPr/>
          <p:nvPr/>
        </p:nvSpPr>
        <p:spPr bwMode="auto">
          <a:xfrm>
            <a:off x="6552220" y="1612382"/>
            <a:ext cx="1584176" cy="31196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rgbClr val="C0000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Freeform 25"/>
          <p:cNvSpPr/>
          <p:nvPr/>
        </p:nvSpPr>
        <p:spPr bwMode="auto">
          <a:xfrm>
            <a:off x="6552220" y="2087749"/>
            <a:ext cx="325976" cy="48744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6444208" y="2159503"/>
            <a:ext cx="435031" cy="36933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04</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6791160" y="2809912"/>
            <a:ext cx="1129212" cy="1092607"/>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6835050" y="2162192"/>
            <a:ext cx="100540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Scale>
                                      <p:cBhvr>
                                        <p:cTn id="10"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3"/>
                                        </p:tgtEl>
                                        <p:attrNameLst>
                                          <p:attrName>ppt_x</p:attrName>
                                          <p:attrName>ppt_y</p:attrName>
                                        </p:attrNameLst>
                                      </p:cBhvr>
                                    </p:animMotion>
                                    <p:animEffect transition="in" filter="fade">
                                      <p:cBhvr>
                                        <p:cTn id="12" dur="1000"/>
                                        <p:tgtEl>
                                          <p:spTgt spid="3"/>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Scale>
                                      <p:cBhvr>
                                        <p:cTn id="2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
                                        </p:tgtEl>
                                        <p:attrNameLst>
                                          <p:attrName>ppt_x</p:attrName>
                                          <p:attrName>ppt_y</p:attrName>
                                        </p:attrNameLst>
                                      </p:cBhvr>
                                    </p:animMotion>
                                    <p:animEffect transition="in" filter="fade">
                                      <p:cBhvr>
                                        <p:cTn id="22" dur="1000"/>
                                        <p:tgtEl>
                                          <p:spTgt spid="5"/>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gtEl>
                                        <p:attrNameLst>
                                          <p:attrName>ppt_x</p:attrName>
                                          <p:attrName>ppt_y</p:attrName>
                                        </p:attrNameLst>
                                      </p:cBhvr>
                                    </p:animMotion>
                                    <p:animEffect transition="in" filter="fade">
                                      <p:cBhvr>
                                        <p:cTn id="27" dur="1000"/>
                                        <p:tgtEl>
                                          <p:spTgt spid="6"/>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Scale>
                                      <p:cBhvr>
                                        <p:cTn id="3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7"/>
                                        </p:tgtEl>
                                        <p:attrNameLst>
                                          <p:attrName>ppt_x</p:attrName>
                                          <p:attrName>ppt_y</p:attrName>
                                        </p:attrNameLst>
                                      </p:cBhvr>
                                    </p:animMotion>
                                    <p:animEffect transition="in" filter="fade">
                                      <p:cBhvr>
                                        <p:cTn id="32" dur="1000"/>
                                        <p:tgtEl>
                                          <p:spTgt spid="7"/>
                                        </p:tgtEl>
                                      </p:cBhvr>
                                    </p:animEffect>
                                  </p:childTnLst>
                                </p:cTn>
                              </p:par>
                            </p:childTnLst>
                          </p:cTn>
                        </p:par>
                        <p:par>
                          <p:cTn id="33" fill="hold">
                            <p:stCondLst>
                              <p:cond delay="500"/>
                            </p:stCondLst>
                            <p:childTnLst>
                              <p:par>
                                <p:cTn id="34" presetID="5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Scale>
                                      <p:cBhvr>
                                        <p:cTn id="3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
                                        </p:tgtEl>
                                        <p:attrNameLst>
                                          <p:attrName>ppt_x</p:attrName>
                                          <p:attrName>ppt_y</p:attrName>
                                        </p:attrNameLst>
                                      </p:cBhvr>
                                    </p:animMotion>
                                    <p:animEffect transition="in" filter="fade">
                                      <p:cBhvr>
                                        <p:cTn id="38" dur="1000"/>
                                        <p:tgtEl>
                                          <p:spTgt spid="8"/>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Scale>
                                      <p:cBhvr>
                                        <p:cTn id="4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9"/>
                                        </p:tgtEl>
                                        <p:attrNameLst>
                                          <p:attrName>ppt_x</p:attrName>
                                          <p:attrName>ppt_y</p:attrName>
                                        </p:attrNameLst>
                                      </p:cBhvr>
                                    </p:animMotion>
                                    <p:animEffect transition="in" filter="fade">
                                      <p:cBhvr>
                                        <p:cTn id="43" dur="1000"/>
                                        <p:tgtEl>
                                          <p:spTgt spid="9"/>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Scale>
                                      <p:cBhvr>
                                        <p:cTn id="4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0"/>
                                        </p:tgtEl>
                                        <p:attrNameLst>
                                          <p:attrName>ppt_x</p:attrName>
                                          <p:attrName>ppt_y</p:attrName>
                                        </p:attrNameLst>
                                      </p:cBhvr>
                                    </p:animMotion>
                                    <p:animEffect transition="in" filter="fade">
                                      <p:cBhvr>
                                        <p:cTn id="48" dur="1000"/>
                                        <p:tgtEl>
                                          <p:spTgt spid="10"/>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Scale>
                                      <p:cBhvr>
                                        <p:cTn id="5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1"/>
                                        </p:tgtEl>
                                        <p:attrNameLst>
                                          <p:attrName>ppt_x</p:attrName>
                                          <p:attrName>ppt_y</p:attrName>
                                        </p:attrNameLst>
                                      </p:cBhvr>
                                    </p:animMotion>
                                    <p:animEffect transition="in" filter="fade">
                                      <p:cBhvr>
                                        <p:cTn id="53" dur="1000"/>
                                        <p:tgtEl>
                                          <p:spTgt spid="11"/>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Scale>
                                      <p:cBhvr>
                                        <p:cTn id="5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2"/>
                                        </p:tgtEl>
                                        <p:attrNameLst>
                                          <p:attrName>ppt_x</p:attrName>
                                          <p:attrName>ppt_y</p:attrName>
                                        </p:attrNameLst>
                                      </p:cBhvr>
                                    </p:animMotion>
                                    <p:animEffect transition="in" filter="fade">
                                      <p:cBhvr>
                                        <p:cTn id="58" dur="1000"/>
                                        <p:tgtEl>
                                          <p:spTgt spid="12"/>
                                        </p:tgtEl>
                                      </p:cBhvr>
                                    </p:animEffect>
                                  </p:childTnLst>
                                </p:cTn>
                              </p:par>
                            </p:childTnLst>
                          </p:cTn>
                        </p:par>
                        <p:par>
                          <p:cTn id="59" fill="hold">
                            <p:stCondLst>
                              <p:cond delay="1500"/>
                            </p:stCondLst>
                            <p:childTnLst>
                              <p:par>
                                <p:cTn id="60" presetID="52"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Scale>
                                      <p:cBhvr>
                                        <p:cTn id="6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3"/>
                                        </p:tgtEl>
                                        <p:attrNameLst>
                                          <p:attrName>ppt_x</p:attrName>
                                          <p:attrName>ppt_y</p:attrName>
                                        </p:attrNameLst>
                                      </p:cBhvr>
                                    </p:animMotion>
                                    <p:animEffect transition="in" filter="fade">
                                      <p:cBhvr>
                                        <p:cTn id="64" dur="1000"/>
                                        <p:tgtEl>
                                          <p:spTgt spid="13"/>
                                        </p:tgtEl>
                                      </p:cBhvr>
                                    </p:animEffect>
                                  </p:childTnLst>
                                </p:cTn>
                              </p:par>
                              <p:par>
                                <p:cTn id="65" presetID="5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Scale>
                                      <p:cBhvr>
                                        <p:cTn id="6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5"/>
                                        </p:tgtEl>
                                        <p:attrNameLst>
                                          <p:attrName>ppt_x</p:attrName>
                                          <p:attrName>ppt_y</p:attrName>
                                        </p:attrNameLst>
                                      </p:cBhvr>
                                    </p:animMotion>
                                    <p:animEffect transition="in" filter="fade">
                                      <p:cBhvr>
                                        <p:cTn id="69" dur="1000"/>
                                        <p:tgtEl>
                                          <p:spTgt spid="15"/>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Scale>
                                      <p:cBhvr>
                                        <p:cTn id="7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16"/>
                                        </p:tgtEl>
                                        <p:attrNameLst>
                                          <p:attrName>ppt_x</p:attrName>
                                          <p:attrName>ppt_y</p:attrName>
                                        </p:attrNameLst>
                                      </p:cBhvr>
                                    </p:animMotion>
                                    <p:animEffect transition="in" filter="fade">
                                      <p:cBhvr>
                                        <p:cTn id="74" dur="1000"/>
                                        <p:tgtEl>
                                          <p:spTgt spid="16"/>
                                        </p:tgtEl>
                                      </p:cBhvr>
                                    </p:animEffect>
                                  </p:childTnLst>
                                </p:cTn>
                              </p:par>
                              <p:par>
                                <p:cTn id="75" presetID="5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Scale>
                                      <p:cBhvr>
                                        <p:cTn id="7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7"/>
                                        </p:tgtEl>
                                        <p:attrNameLst>
                                          <p:attrName>ppt_x</p:attrName>
                                          <p:attrName>ppt_y</p:attrName>
                                        </p:attrNameLst>
                                      </p:cBhvr>
                                    </p:animMotion>
                                    <p:animEffect transition="in" filter="fade">
                                      <p:cBhvr>
                                        <p:cTn id="79" dur="1000"/>
                                        <p:tgtEl>
                                          <p:spTgt spid="17"/>
                                        </p:tgtEl>
                                      </p:cBhvr>
                                    </p:animEffect>
                                  </p:childTnLst>
                                </p:cTn>
                              </p:par>
                              <p:par>
                                <p:cTn id="80" presetID="52"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Scale>
                                      <p:cBhvr>
                                        <p:cTn id="8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18"/>
                                        </p:tgtEl>
                                        <p:attrNameLst>
                                          <p:attrName>ppt_x</p:attrName>
                                          <p:attrName>ppt_y</p:attrName>
                                        </p:attrNameLst>
                                      </p:cBhvr>
                                    </p:animMotion>
                                    <p:animEffect transition="in" filter="fade">
                                      <p:cBhvr>
                                        <p:cTn id="84" dur="1000"/>
                                        <p:tgtEl>
                                          <p:spTgt spid="18"/>
                                        </p:tgtEl>
                                      </p:cBhvr>
                                    </p:animEffect>
                                  </p:childTnLst>
                                </p:cTn>
                              </p:par>
                            </p:childTnLst>
                          </p:cTn>
                        </p:par>
                        <p:par>
                          <p:cTn id="85" fill="hold">
                            <p:stCondLst>
                              <p:cond delay="2500"/>
                            </p:stCondLst>
                            <p:childTnLst>
                              <p:par>
                                <p:cTn id="86" presetID="52" presetClass="entr" presetSubtype="0"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Scale>
                                      <p:cBhvr>
                                        <p:cTn id="8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19"/>
                                        </p:tgtEl>
                                        <p:attrNameLst>
                                          <p:attrName>ppt_x</p:attrName>
                                          <p:attrName>ppt_y</p:attrName>
                                        </p:attrNameLst>
                                      </p:cBhvr>
                                    </p:animMotion>
                                    <p:animEffect transition="in" filter="fade">
                                      <p:cBhvr>
                                        <p:cTn id="90" dur="1000"/>
                                        <p:tgtEl>
                                          <p:spTgt spid="19"/>
                                        </p:tgtEl>
                                      </p:cBhvr>
                                    </p:animEffect>
                                  </p:childTnLst>
                                </p:cTn>
                              </p:par>
                              <p:par>
                                <p:cTn id="91" presetID="52" presetClass="entr" presetSubtype="0"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Scale>
                                      <p:cBhvr>
                                        <p:cTn id="9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20"/>
                                        </p:tgtEl>
                                        <p:attrNameLst>
                                          <p:attrName>ppt_x</p:attrName>
                                          <p:attrName>ppt_y</p:attrName>
                                        </p:attrNameLst>
                                      </p:cBhvr>
                                    </p:animMotion>
                                    <p:animEffect transition="in" filter="fade">
                                      <p:cBhvr>
                                        <p:cTn id="95" dur="1000"/>
                                        <p:tgtEl>
                                          <p:spTgt spid="20"/>
                                        </p:tgtEl>
                                      </p:cBhvr>
                                    </p:animEffect>
                                  </p:childTnLst>
                                </p:cTn>
                              </p:par>
                              <p:par>
                                <p:cTn id="96" presetID="52" presetClass="entr" presetSubtype="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Scale>
                                      <p:cBhvr>
                                        <p:cTn id="9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21"/>
                                        </p:tgtEl>
                                        <p:attrNameLst>
                                          <p:attrName>ppt_x</p:attrName>
                                          <p:attrName>ppt_y</p:attrName>
                                        </p:attrNameLst>
                                      </p:cBhvr>
                                    </p:animMotion>
                                    <p:animEffect transition="in" filter="fade">
                                      <p:cBhvr>
                                        <p:cTn id="100" dur="1000"/>
                                        <p:tgtEl>
                                          <p:spTgt spid="21"/>
                                        </p:tgtEl>
                                      </p:cBhvr>
                                    </p:animEffect>
                                  </p:childTnLst>
                                </p:cTn>
                              </p:par>
                              <p:par>
                                <p:cTn id="101" presetID="52"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Scale>
                                      <p:cBhvr>
                                        <p:cTn id="10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22"/>
                                        </p:tgtEl>
                                        <p:attrNameLst>
                                          <p:attrName>ppt_x</p:attrName>
                                          <p:attrName>ppt_y</p:attrName>
                                        </p:attrNameLst>
                                      </p:cBhvr>
                                    </p:animMotion>
                                    <p:animEffect transition="in" filter="fade">
                                      <p:cBhvr>
                                        <p:cTn id="105" dur="1000"/>
                                        <p:tgtEl>
                                          <p:spTgt spid="22"/>
                                        </p:tgtEl>
                                      </p:cBhvr>
                                    </p:animEffect>
                                  </p:childTnLst>
                                </p:cTn>
                              </p:par>
                              <p:par>
                                <p:cTn id="106" presetID="52" presetClass="entr" presetSubtype="0"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Scale>
                                      <p:cBhvr>
                                        <p:cTn id="108"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1000" decel="50000" fill="hold">
                                          <p:stCondLst>
                                            <p:cond delay="0"/>
                                          </p:stCondLst>
                                        </p:cTn>
                                        <p:tgtEl>
                                          <p:spTgt spid="23"/>
                                        </p:tgtEl>
                                        <p:attrNameLst>
                                          <p:attrName>ppt_x</p:attrName>
                                          <p:attrName>ppt_y</p:attrName>
                                        </p:attrNameLst>
                                      </p:cBhvr>
                                    </p:animMotion>
                                    <p:animEffect transition="in" filter="fade">
                                      <p:cBhvr>
                                        <p:cTn id="1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4" grpId="0" animBg="1"/>
      <p:bldP spid="5" grpId="0"/>
      <p:bldP spid="6" grpId="0"/>
      <p:bldP spid="7" grpId="0"/>
      <p:bldP spid="8" grpId="0" animBg="1"/>
      <p:bldP spid="9" grpId="0" animBg="1"/>
      <p:bldP spid="10" grpId="0"/>
      <p:bldP spid="11" grpId="0"/>
      <p:bldP spid="12" grpId="0"/>
      <p:bldP spid="13" grpId="0" animBg="1"/>
      <p:bldP spid="15" grpId="0" animBg="1"/>
      <p:bldP spid="16" grpId="0"/>
      <p:bldP spid="17" grpId="0"/>
      <p:bldP spid="18" grpId="0"/>
      <p:bldP spid="19" grpId="0" animBg="1"/>
      <p:bldP spid="20" grpId="0" animBg="1"/>
      <p:bldP spid="21" grpId="0"/>
      <p:bldP spid="2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5206" y="1385116"/>
            <a:ext cx="6810254" cy="49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b="2573"/>
          <a:stretch>
            <a:fillRect/>
          </a:stretch>
        </p:blipFill>
        <p:spPr bwMode="auto">
          <a:xfrm flipH="1">
            <a:off x="717254" y="3234906"/>
            <a:ext cx="2063897" cy="17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74754" y="1051599"/>
            <a:ext cx="4493390" cy="830916"/>
          </a:xfrm>
          <a:prstGeom prst="rect">
            <a:avLst/>
          </a:prstGeom>
          <a:noFill/>
        </p:spPr>
        <p:txBody>
          <a:bodyPr wrap="none" lIns="91367" tIns="45680" rIns="91367" bIns="45680"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感谢您的聆听！</a:t>
            </a:r>
          </a:p>
        </p:txBody>
      </p:sp>
      <p:cxnSp>
        <p:nvCxnSpPr>
          <p:cNvPr id="6" name="直接连接符 5"/>
          <p:cNvCxnSpPr/>
          <p:nvPr/>
        </p:nvCxnSpPr>
        <p:spPr>
          <a:xfrm>
            <a:off x="1366299" y="1923678"/>
            <a:ext cx="426481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44716" y="1935372"/>
            <a:ext cx="2483225" cy="492362"/>
          </a:xfrm>
          <a:prstGeom prst="rect">
            <a:avLst/>
          </a:prstGeom>
          <a:noFill/>
        </p:spPr>
        <p:txBody>
          <a:bodyPr wrap="none" lIns="91367" tIns="45680" rIns="91367" bIns="45680" rtlCol="0">
            <a:spAutoFit/>
          </a:bodyPr>
          <a:lstStyle/>
          <a:p>
            <a:r>
              <a:rPr lang="zh-CN" altLang="en-US" sz="2600">
                <a:solidFill>
                  <a:schemeClr val="bg1"/>
                </a:solidFill>
                <a:latin typeface="微软雅黑" panose="020B0503020204020204" pitchFamily="34" charset="-122"/>
                <a:ea typeface="微软雅黑" panose="020B0503020204020204" pitchFamily="34" charset="-122"/>
              </a:rPr>
              <a:t>汇报人：</a:t>
            </a:r>
            <a:r>
              <a:rPr lang="en-US" altLang="zh-CN" sz="2600">
                <a:solidFill>
                  <a:schemeClr val="bg1"/>
                </a:solidFill>
                <a:latin typeface="微软雅黑" panose="020B0503020204020204" pitchFamily="34" charset="-122"/>
                <a:ea typeface="微软雅黑" panose="020B0503020204020204" pitchFamily="34" charset="-122"/>
              </a:rPr>
              <a:t>xiazaii</a:t>
            </a:r>
            <a:endParaRPr lang="zh-CN" altLang="en-US" sz="2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500"/>
                            </p:stCondLst>
                            <p:childTnLst>
                              <p:par>
                                <p:cTn id="19" presetID="16" presetClass="entr" presetSubtype="2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3000"/>
                            </p:stCondLst>
                            <p:childTnLst>
                              <p:par>
                                <p:cTn id="23" presetID="12" presetClass="entr" presetSubtype="4"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p:tgtEl>
                                          <p:spTgt spid="7"/>
                                        </p:tgtEl>
                                        <p:attrNameLst>
                                          <p:attrName>ppt_y</p:attrName>
                                        </p:attrNameLst>
                                      </p:cBhvr>
                                      <p:tavLst>
                                        <p:tav tm="0">
                                          <p:val>
                                            <p:strVal val="#ppt_y+#ppt_h*1.125000"/>
                                          </p:val>
                                        </p:tav>
                                        <p:tav tm="100000">
                                          <p:val>
                                            <p:strVal val="#ppt_y"/>
                                          </p:val>
                                        </p:tav>
                                      </p:tavLst>
                                    </p:anim>
                                    <p:animEffect transition="in" filter="wipe(up)">
                                      <p:cBhvr>
                                        <p:cTn id="2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55"/>
            <a:ext cx="9144000" cy="5143500"/>
          </a:xfrm>
          <a:prstGeom prst="rect">
            <a:avLst/>
          </a:prstGeom>
        </p:spPr>
      </p:pic>
      <p:pic>
        <p:nvPicPr>
          <p:cNvPr id="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923" y="307802"/>
            <a:ext cx="6810254" cy="491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0" y="1491630"/>
            <a:ext cx="5469147" cy="2369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9"/>
          <p:cNvSpPr>
            <a:spLocks noChangeArrowheads="1"/>
          </p:cNvSpPr>
          <p:nvPr/>
        </p:nvSpPr>
        <p:spPr bwMode="auto">
          <a:xfrm>
            <a:off x="107504" y="2143808"/>
            <a:ext cx="1242868" cy="1243226"/>
          </a:xfrm>
          <a:prstGeom prst="ellipse">
            <a:avLst/>
          </a:prstGeom>
          <a:solidFill>
            <a:schemeClr val="bg1"/>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a:solidFill>
                <a:schemeClr val="tx1"/>
              </a:solidFill>
              <a:ea typeface="宋体" panose="02010600030101010101" pitchFamily="2" charset="-122"/>
            </a:endParaRPr>
          </a:p>
        </p:txBody>
      </p:sp>
      <p:sp>
        <p:nvSpPr>
          <p:cNvPr id="7" name="TextBox 6"/>
          <p:cNvSpPr txBox="1">
            <a:spLocks noChangeArrowheads="1"/>
          </p:cNvSpPr>
          <p:nvPr/>
        </p:nvSpPr>
        <p:spPr bwMode="auto">
          <a:xfrm>
            <a:off x="285576" y="2452595"/>
            <a:ext cx="886726"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chemeClr val="tx1">
                    <a:lumMod val="75000"/>
                    <a:lumOff val="25000"/>
                  </a:schemeClr>
                </a:solidFill>
                <a:latin typeface="微软雅黑" panose="020B0503020204020204" pitchFamily="34" charset="-122"/>
              </a:rPr>
              <a:t>01</a:t>
            </a:r>
          </a:p>
        </p:txBody>
      </p:sp>
      <p:sp>
        <p:nvSpPr>
          <p:cNvPr id="9" name="TextBox 19"/>
          <p:cNvSpPr txBox="1">
            <a:spLocks noChangeArrowheads="1"/>
          </p:cNvSpPr>
          <p:nvPr/>
        </p:nvSpPr>
        <p:spPr bwMode="auto">
          <a:xfrm>
            <a:off x="1475656" y="2380587"/>
            <a:ext cx="3849475"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600" b="1" dirty="0">
                <a:solidFill>
                  <a:schemeClr val="bg1"/>
                </a:solidFill>
                <a:latin typeface="微软雅黑" panose="020B0503020204020204" pitchFamily="34" charset="-122"/>
              </a:rPr>
              <a:t>主要会计数据摘要</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500" decel="50000" fill="hold">
                                          <p:stCondLst>
                                            <p:cond delay="0"/>
                                          </p:stCondLst>
                                        </p:cTn>
                                        <p:tgtEl>
                                          <p:spTgt spid="6"/>
                                        </p:tgtEl>
                                        <p:attrNameLst>
                                          <p:attrName>ppt_x</p:attrName>
                                          <p:attrName>ppt_y</p:attrName>
                                        </p:attrNameLst>
                                      </p:cBhvr>
                                      <p:rCtr x="0" y="0"/>
                                    </p:animMotion>
                                    <p:animEffect transition="in" filter="fade">
                                      <p:cBhvr>
                                        <p:cTn id="14" dur="15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500" decel="50000" fill="hold">
                                          <p:stCondLst>
                                            <p:cond delay="0"/>
                                          </p:stCondLst>
                                        </p:cTn>
                                        <p:tgtEl>
                                          <p:spTgt spid="7"/>
                                        </p:tgtEl>
                                        <p:attrNameLst>
                                          <p:attrName>ppt_x</p:attrName>
                                          <p:attrName>ppt_y</p:attrName>
                                        </p:attrNameLst>
                                      </p:cBhvr>
                                      <p:rCtr x="0" y="0"/>
                                    </p:animMotion>
                                    <p:animEffect transition="in" filter="fade">
                                      <p:cBhvr>
                                        <p:cTn id="19" dur="1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autoUpdateAnimBg="0"/>
      <p:bldP spid="7" grpId="0" autoUpdateAnimBg="0"/>
      <p:bldP spid="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grpSp>
        <p:nvGrpSpPr>
          <p:cNvPr id="28" name="组合 27"/>
          <p:cNvGrpSpPr/>
          <p:nvPr/>
        </p:nvGrpSpPr>
        <p:grpSpPr>
          <a:xfrm>
            <a:off x="3347864" y="1411268"/>
            <a:ext cx="164074" cy="3404434"/>
            <a:chOff x="1043608" y="699542"/>
            <a:chExt cx="164074" cy="3404434"/>
          </a:xfrm>
        </p:grpSpPr>
        <p:sp>
          <p:nvSpPr>
            <p:cNvPr id="29" name="矩形 28"/>
            <p:cNvSpPr/>
            <p:nvPr/>
          </p:nvSpPr>
          <p:spPr>
            <a:xfrm>
              <a:off x="1043608" y="1491630"/>
              <a:ext cx="164074" cy="164074"/>
            </a:xfrm>
            <a:prstGeom prst="rect">
              <a:avLst/>
            </a:prstGeom>
            <a:solidFill>
              <a:srgbClr val="04A7FA">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30" name="矩形 29"/>
            <p:cNvSpPr/>
            <p:nvPr/>
          </p:nvSpPr>
          <p:spPr>
            <a:xfrm>
              <a:off x="1043608" y="699542"/>
              <a:ext cx="164074" cy="1640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30" idx="2"/>
            </p:cNvCxnSpPr>
            <p:nvPr/>
          </p:nvCxnSpPr>
          <p:spPr>
            <a:xfrm>
              <a:off x="1125645" y="863616"/>
              <a:ext cx="0" cy="62801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43608" y="1491630"/>
              <a:ext cx="164074" cy="1640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1125645" y="1655704"/>
              <a:ext cx="0" cy="6142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043608" y="2283718"/>
              <a:ext cx="164074" cy="1640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p:nvPr/>
          </p:nvCxnSpPr>
          <p:spPr>
            <a:xfrm>
              <a:off x="1125645" y="2444670"/>
              <a:ext cx="0" cy="67560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043608" y="3113988"/>
              <a:ext cx="164074" cy="1640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1125645" y="3278062"/>
              <a:ext cx="0" cy="6618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043608" y="3939902"/>
              <a:ext cx="164074" cy="1640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3347864" y="1339260"/>
            <a:ext cx="1800200" cy="284683"/>
          </a:xfrm>
          <a:prstGeom prst="rect">
            <a:avLst/>
          </a:prstGeom>
        </p:spPr>
        <p:txBody>
          <a:bodyPr wrap="square" lIns="68571" tIns="34285" rIns="68571" bIns="34285">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主营业务收入分析</a:t>
            </a:r>
          </a:p>
        </p:txBody>
      </p:sp>
      <p:sp>
        <p:nvSpPr>
          <p:cNvPr id="40" name="矩形 39"/>
          <p:cNvSpPr/>
          <p:nvPr/>
        </p:nvSpPr>
        <p:spPr>
          <a:xfrm>
            <a:off x="3347864" y="2143051"/>
            <a:ext cx="1800200" cy="284683"/>
          </a:xfrm>
          <a:prstGeom prst="rect">
            <a:avLst/>
          </a:prstGeom>
        </p:spPr>
        <p:txBody>
          <a:bodyPr wrap="square" lIns="68571" tIns="34285" rIns="68571" bIns="34285">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主营业务成本分析</a:t>
            </a:r>
          </a:p>
        </p:txBody>
      </p:sp>
      <p:sp>
        <p:nvSpPr>
          <p:cNvPr id="41" name="矩形 40"/>
          <p:cNvSpPr/>
          <p:nvPr/>
        </p:nvSpPr>
        <p:spPr>
          <a:xfrm>
            <a:off x="3347864" y="2923436"/>
            <a:ext cx="1800200" cy="284683"/>
          </a:xfrm>
          <a:prstGeom prst="rect">
            <a:avLst/>
          </a:prstGeom>
        </p:spPr>
        <p:txBody>
          <a:bodyPr wrap="square" lIns="68571" tIns="34285" rIns="68571" bIns="34285">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主营业务利润分析</a:t>
            </a:r>
          </a:p>
        </p:txBody>
      </p:sp>
      <p:sp>
        <p:nvSpPr>
          <p:cNvPr id="42" name="矩形 41"/>
          <p:cNvSpPr/>
          <p:nvPr/>
        </p:nvSpPr>
        <p:spPr>
          <a:xfrm>
            <a:off x="3347864" y="3765409"/>
            <a:ext cx="1800200" cy="284683"/>
          </a:xfrm>
          <a:prstGeom prst="rect">
            <a:avLst/>
          </a:prstGeom>
        </p:spPr>
        <p:txBody>
          <a:bodyPr wrap="square" lIns="68571" tIns="34285" rIns="68571" bIns="34285">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其他业务利润分析</a:t>
            </a:r>
          </a:p>
        </p:txBody>
      </p:sp>
      <p:sp>
        <p:nvSpPr>
          <p:cNvPr id="43" name="矩形 42"/>
          <p:cNvSpPr/>
          <p:nvPr/>
        </p:nvSpPr>
        <p:spPr>
          <a:xfrm>
            <a:off x="2987824" y="4591323"/>
            <a:ext cx="1800200" cy="284683"/>
          </a:xfrm>
          <a:prstGeom prst="rect">
            <a:avLst/>
          </a:prstGeom>
        </p:spPr>
        <p:txBody>
          <a:bodyPr wrap="square" lIns="68571" tIns="34285" rIns="68571" bIns="34285">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管理费用分析</a:t>
            </a:r>
          </a:p>
        </p:txBody>
      </p:sp>
      <p:grpSp>
        <p:nvGrpSpPr>
          <p:cNvPr id="44" name="组合 43"/>
          <p:cNvGrpSpPr/>
          <p:nvPr/>
        </p:nvGrpSpPr>
        <p:grpSpPr>
          <a:xfrm>
            <a:off x="6660232" y="1402914"/>
            <a:ext cx="164074" cy="3404434"/>
            <a:chOff x="1043608" y="699542"/>
            <a:chExt cx="164074" cy="3404434"/>
          </a:xfrm>
        </p:grpSpPr>
        <p:sp>
          <p:nvSpPr>
            <p:cNvPr id="45" name="矩形 44"/>
            <p:cNvSpPr/>
            <p:nvPr/>
          </p:nvSpPr>
          <p:spPr>
            <a:xfrm>
              <a:off x="1043608" y="1491630"/>
              <a:ext cx="164074" cy="164074"/>
            </a:xfrm>
            <a:prstGeom prst="rect">
              <a:avLst/>
            </a:prstGeom>
            <a:solidFill>
              <a:srgbClr val="04A7FA">
                <a:lumMod val="75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46" name="矩形 45"/>
            <p:cNvSpPr/>
            <p:nvPr/>
          </p:nvSpPr>
          <p:spPr>
            <a:xfrm>
              <a:off x="1043608" y="699542"/>
              <a:ext cx="164074" cy="1640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a:stCxn id="46" idx="2"/>
            </p:cNvCxnSpPr>
            <p:nvPr/>
          </p:nvCxnSpPr>
          <p:spPr>
            <a:xfrm>
              <a:off x="1125645" y="863616"/>
              <a:ext cx="0" cy="62801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1043608" y="1491630"/>
              <a:ext cx="164074" cy="1640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1125645" y="1655704"/>
              <a:ext cx="0" cy="6142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1043608" y="2283718"/>
              <a:ext cx="164074" cy="1640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1125645" y="2444670"/>
              <a:ext cx="0" cy="67560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043608" y="3113988"/>
              <a:ext cx="164074" cy="1640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1125645" y="3278062"/>
              <a:ext cx="0" cy="6618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043608" y="3939902"/>
              <a:ext cx="164074" cy="1640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矩形 54"/>
          <p:cNvSpPr/>
          <p:nvPr/>
        </p:nvSpPr>
        <p:spPr>
          <a:xfrm>
            <a:off x="6372200" y="1330906"/>
            <a:ext cx="1800200" cy="284683"/>
          </a:xfrm>
          <a:prstGeom prst="rect">
            <a:avLst/>
          </a:prstGeom>
        </p:spPr>
        <p:txBody>
          <a:bodyPr wrap="square" lIns="68571" tIns="34285" rIns="68571" bIns="34285">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财务费用分析</a:t>
            </a:r>
          </a:p>
        </p:txBody>
      </p:sp>
      <p:sp>
        <p:nvSpPr>
          <p:cNvPr id="56" name="矩形 55"/>
          <p:cNvSpPr/>
          <p:nvPr/>
        </p:nvSpPr>
        <p:spPr>
          <a:xfrm>
            <a:off x="6444208" y="2134697"/>
            <a:ext cx="1800200" cy="284683"/>
          </a:xfrm>
          <a:prstGeom prst="rect">
            <a:avLst/>
          </a:prstGeom>
        </p:spPr>
        <p:txBody>
          <a:bodyPr wrap="square" lIns="68571" tIns="34285" rIns="68571" bIns="34285">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投资收益分析</a:t>
            </a:r>
          </a:p>
        </p:txBody>
      </p:sp>
      <p:sp>
        <p:nvSpPr>
          <p:cNvPr id="57" name="矩形 56"/>
          <p:cNvSpPr/>
          <p:nvPr/>
        </p:nvSpPr>
        <p:spPr>
          <a:xfrm>
            <a:off x="6588224" y="2915082"/>
            <a:ext cx="1800200" cy="284683"/>
          </a:xfrm>
          <a:prstGeom prst="rect">
            <a:avLst/>
          </a:prstGeom>
        </p:spPr>
        <p:txBody>
          <a:bodyPr wrap="square" lIns="68571" tIns="34285" rIns="68571" bIns="34285">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营业外支出净额</a:t>
            </a:r>
          </a:p>
        </p:txBody>
      </p:sp>
      <p:sp>
        <p:nvSpPr>
          <p:cNvPr id="58" name="矩形 57"/>
          <p:cNvSpPr/>
          <p:nvPr/>
        </p:nvSpPr>
        <p:spPr>
          <a:xfrm>
            <a:off x="6372200" y="3757055"/>
            <a:ext cx="1800200" cy="284683"/>
          </a:xfrm>
          <a:prstGeom prst="rect">
            <a:avLst/>
          </a:prstGeom>
        </p:spPr>
        <p:txBody>
          <a:bodyPr wrap="square" lIns="68571" tIns="34285" rIns="68571" bIns="34285">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利润总额分析</a:t>
            </a:r>
          </a:p>
        </p:txBody>
      </p:sp>
      <p:sp>
        <p:nvSpPr>
          <p:cNvPr id="59" name="矩形 58"/>
          <p:cNvSpPr/>
          <p:nvPr/>
        </p:nvSpPr>
        <p:spPr>
          <a:xfrm>
            <a:off x="6228184" y="4582969"/>
            <a:ext cx="1800200" cy="284683"/>
          </a:xfrm>
          <a:prstGeom prst="rect">
            <a:avLst/>
          </a:prstGeom>
        </p:spPr>
        <p:txBody>
          <a:bodyPr wrap="square" lIns="68571" tIns="34285" rIns="68571" bIns="34285">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净利润分析</a:t>
            </a:r>
          </a:p>
        </p:txBody>
      </p:sp>
      <p:pic>
        <p:nvPicPr>
          <p:cNvPr id="60" name="Picture 2" descr="C:\Users\tec\Desktop\图片1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b="7288"/>
          <a:stretch>
            <a:fillRect/>
          </a:stretch>
        </p:blipFill>
        <p:spPr bwMode="auto">
          <a:xfrm>
            <a:off x="0" y="1291851"/>
            <a:ext cx="2977756" cy="357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53" presetClass="entr" presetSubtype="16" fill="hold" nodeType="withEffect">
                                  <p:stCondLst>
                                    <p:cond delay="500"/>
                                  </p:stCondLst>
                                  <p:childTnLst>
                                    <p:set>
                                      <p:cBhvr>
                                        <p:cTn id="9" dur="1" fill="hold">
                                          <p:stCondLst>
                                            <p:cond delay="0"/>
                                          </p:stCondLst>
                                        </p:cTn>
                                        <p:tgtEl>
                                          <p:spTgt spid="60"/>
                                        </p:tgtEl>
                                        <p:attrNameLst>
                                          <p:attrName>style.visibility</p:attrName>
                                        </p:attrNameLst>
                                      </p:cBhvr>
                                      <p:to>
                                        <p:strVal val="visible"/>
                                      </p:to>
                                    </p:set>
                                    <p:anim calcmode="lin" valueType="num">
                                      <p:cBhvr>
                                        <p:cTn id="10" dur="500" fill="hold"/>
                                        <p:tgtEl>
                                          <p:spTgt spid="60"/>
                                        </p:tgtEl>
                                        <p:attrNameLst>
                                          <p:attrName>ppt_w</p:attrName>
                                        </p:attrNameLst>
                                      </p:cBhvr>
                                      <p:tavLst>
                                        <p:tav tm="0">
                                          <p:val>
                                            <p:fltVal val="0"/>
                                          </p:val>
                                        </p:tav>
                                        <p:tav tm="100000">
                                          <p:val>
                                            <p:strVal val="#ppt_w"/>
                                          </p:val>
                                        </p:tav>
                                      </p:tavLst>
                                    </p:anim>
                                    <p:anim calcmode="lin" valueType="num">
                                      <p:cBhvr>
                                        <p:cTn id="11" dur="500" fill="hold"/>
                                        <p:tgtEl>
                                          <p:spTgt spid="60"/>
                                        </p:tgtEl>
                                        <p:attrNameLst>
                                          <p:attrName>ppt_h</p:attrName>
                                        </p:attrNameLst>
                                      </p:cBhvr>
                                      <p:tavLst>
                                        <p:tav tm="0">
                                          <p:val>
                                            <p:fltVal val="0"/>
                                          </p:val>
                                        </p:tav>
                                        <p:tav tm="100000">
                                          <p:val>
                                            <p:strVal val="#ppt_h"/>
                                          </p:val>
                                        </p:tav>
                                      </p:tavLst>
                                    </p:anim>
                                    <p:animEffect transition="in" filter="fade">
                                      <p:cBhvr>
                                        <p:cTn id="12" dur="500"/>
                                        <p:tgtEl>
                                          <p:spTgt spid="6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1000"/>
                                        <p:tgtEl>
                                          <p:spTgt spid="2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10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1000"/>
                                        <p:tgtEl>
                                          <p:spTgt spid="40"/>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1000"/>
                                        <p:tgtEl>
                                          <p:spTgt spid="41"/>
                                        </p:tgtEl>
                                      </p:cBhvr>
                                    </p:animEffect>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1000"/>
                                        <p:tgtEl>
                                          <p:spTgt spid="42"/>
                                        </p:tgtEl>
                                      </p:cBhvr>
                                    </p:animEffect>
                                  </p:childTnLst>
                                </p:cTn>
                              </p:par>
                            </p:childTnLst>
                          </p:cTn>
                        </p:par>
                        <p:par>
                          <p:cTn id="33" fill="hold">
                            <p:stCondLst>
                              <p:cond delay="5500"/>
                            </p:stCondLst>
                            <p:childTnLst>
                              <p:par>
                                <p:cTn id="34" presetID="22" presetClass="entr" presetSubtype="8"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left)">
                                      <p:cBhvr>
                                        <p:cTn id="36" dur="1000"/>
                                        <p:tgtEl>
                                          <p:spTgt spid="43"/>
                                        </p:tgtEl>
                                      </p:cBhvr>
                                    </p:animEffect>
                                  </p:childTnLst>
                                </p:cTn>
                              </p:par>
                            </p:childTnLst>
                          </p:cTn>
                        </p:par>
                        <p:par>
                          <p:cTn id="37" fill="hold">
                            <p:stCondLst>
                              <p:cond delay="6500"/>
                            </p:stCondLst>
                            <p:childTnLst>
                              <p:par>
                                <p:cTn id="38" presetID="22" presetClass="entr" presetSubtype="1"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1000"/>
                                        <p:tgtEl>
                                          <p:spTgt spid="44"/>
                                        </p:tgtEl>
                                      </p:cBhvr>
                                    </p:animEffect>
                                  </p:childTnLst>
                                </p:cTn>
                              </p:par>
                            </p:childTnLst>
                          </p:cTn>
                        </p:par>
                        <p:par>
                          <p:cTn id="41" fill="hold">
                            <p:stCondLst>
                              <p:cond delay="7500"/>
                            </p:stCondLst>
                            <p:childTnLst>
                              <p:par>
                                <p:cTn id="42" presetID="22" presetClass="entr" presetSubtype="8"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1000"/>
                                        <p:tgtEl>
                                          <p:spTgt spid="55"/>
                                        </p:tgtEl>
                                      </p:cBhvr>
                                    </p:animEffect>
                                  </p:childTnLst>
                                </p:cTn>
                              </p:par>
                            </p:childTnLst>
                          </p:cTn>
                        </p:par>
                        <p:par>
                          <p:cTn id="45" fill="hold">
                            <p:stCondLst>
                              <p:cond delay="8500"/>
                            </p:stCondLst>
                            <p:childTnLst>
                              <p:par>
                                <p:cTn id="46" presetID="22" presetClass="entr" presetSubtype="8"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left)">
                                      <p:cBhvr>
                                        <p:cTn id="48" dur="1000"/>
                                        <p:tgtEl>
                                          <p:spTgt spid="56"/>
                                        </p:tgtEl>
                                      </p:cBhvr>
                                    </p:animEffect>
                                  </p:childTnLst>
                                </p:cTn>
                              </p:par>
                            </p:childTnLst>
                          </p:cTn>
                        </p:par>
                        <p:par>
                          <p:cTn id="49" fill="hold">
                            <p:stCondLst>
                              <p:cond delay="9500"/>
                            </p:stCondLst>
                            <p:childTnLst>
                              <p:par>
                                <p:cTn id="50" presetID="22" presetClass="entr" presetSubtype="8"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1000"/>
                                        <p:tgtEl>
                                          <p:spTgt spid="57"/>
                                        </p:tgtEl>
                                      </p:cBhvr>
                                    </p:animEffect>
                                  </p:childTnLst>
                                </p:cTn>
                              </p:par>
                            </p:childTnLst>
                          </p:cTn>
                        </p:par>
                        <p:par>
                          <p:cTn id="53" fill="hold">
                            <p:stCondLst>
                              <p:cond delay="10500"/>
                            </p:stCondLst>
                            <p:childTnLst>
                              <p:par>
                                <p:cTn id="54" presetID="22" presetClass="entr" presetSubtype="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1000"/>
                                        <p:tgtEl>
                                          <p:spTgt spid="58"/>
                                        </p:tgtEl>
                                      </p:cBhvr>
                                    </p:animEffect>
                                  </p:childTnLst>
                                </p:cTn>
                              </p:par>
                            </p:childTnLst>
                          </p:cTn>
                        </p:par>
                        <p:par>
                          <p:cTn id="57" fill="hold">
                            <p:stCondLst>
                              <p:cond delay="11500"/>
                            </p:stCondLst>
                            <p:childTnLst>
                              <p:par>
                                <p:cTn id="58" presetID="22" presetClass="entr" presetSubtype="8"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left)">
                                      <p:cBhvr>
                                        <p:cTn id="60"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9" grpId="0"/>
      <p:bldP spid="40" grpId="0"/>
      <p:bldP spid="41" grpId="0"/>
      <p:bldP spid="42" grpId="0"/>
      <p:bldP spid="43" grpId="0"/>
      <p:bldP spid="55" grpId="0"/>
      <p:bldP spid="56" grpId="0"/>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15" name="Rectangle 15"/>
          <p:cNvSpPr>
            <a:spLocks noChangeArrowheads="1"/>
          </p:cNvSpPr>
          <p:nvPr/>
        </p:nvSpPr>
        <p:spPr bwMode="auto">
          <a:xfrm rot="16200000">
            <a:off x="1748038" y="2795680"/>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6" name="Freeform 16"/>
          <p:cNvSpPr>
            <a:spLocks noEditPoints="1"/>
          </p:cNvSpPr>
          <p:nvPr/>
        </p:nvSpPr>
        <p:spPr bwMode="auto">
          <a:xfrm rot="16200000">
            <a:off x="840429" y="1905678"/>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Rectangle 15"/>
          <p:cNvSpPr>
            <a:spLocks noChangeArrowheads="1"/>
          </p:cNvSpPr>
          <p:nvPr/>
        </p:nvSpPr>
        <p:spPr bwMode="auto">
          <a:xfrm rot="16200000">
            <a:off x="1748038" y="2559556"/>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8" name="Rectangle 15"/>
          <p:cNvSpPr>
            <a:spLocks noChangeArrowheads="1"/>
          </p:cNvSpPr>
          <p:nvPr/>
        </p:nvSpPr>
        <p:spPr bwMode="auto">
          <a:xfrm rot="16200000">
            <a:off x="1748038" y="2323433"/>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9" name="Rectangle 15"/>
          <p:cNvSpPr>
            <a:spLocks noChangeArrowheads="1"/>
          </p:cNvSpPr>
          <p:nvPr/>
        </p:nvSpPr>
        <p:spPr bwMode="auto">
          <a:xfrm rot="16200000">
            <a:off x="3692255" y="2795680"/>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0" name="Freeform 16"/>
          <p:cNvSpPr>
            <a:spLocks noEditPoints="1"/>
          </p:cNvSpPr>
          <p:nvPr/>
        </p:nvSpPr>
        <p:spPr bwMode="auto">
          <a:xfrm rot="16200000">
            <a:off x="2784646" y="1905678"/>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Rectangle 15"/>
          <p:cNvSpPr>
            <a:spLocks noChangeArrowheads="1"/>
          </p:cNvSpPr>
          <p:nvPr/>
        </p:nvSpPr>
        <p:spPr bwMode="auto">
          <a:xfrm rot="16200000">
            <a:off x="3692255" y="2559556"/>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2" name="Rectangle 15"/>
          <p:cNvSpPr>
            <a:spLocks noChangeArrowheads="1"/>
          </p:cNvSpPr>
          <p:nvPr/>
        </p:nvSpPr>
        <p:spPr bwMode="auto">
          <a:xfrm rot="16200000">
            <a:off x="3692255" y="2323433"/>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3" name="Rectangle 15"/>
          <p:cNvSpPr>
            <a:spLocks noChangeArrowheads="1"/>
          </p:cNvSpPr>
          <p:nvPr/>
        </p:nvSpPr>
        <p:spPr bwMode="auto">
          <a:xfrm rot="16200000">
            <a:off x="3692255" y="2091900"/>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4" name="Rectangle 15"/>
          <p:cNvSpPr>
            <a:spLocks noChangeArrowheads="1"/>
          </p:cNvSpPr>
          <p:nvPr/>
        </p:nvSpPr>
        <p:spPr bwMode="auto">
          <a:xfrm rot="16200000">
            <a:off x="5630739" y="2792366"/>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5" name="Freeform 16"/>
          <p:cNvSpPr>
            <a:spLocks noEditPoints="1"/>
          </p:cNvSpPr>
          <p:nvPr/>
        </p:nvSpPr>
        <p:spPr bwMode="auto">
          <a:xfrm rot="16200000">
            <a:off x="4728862" y="1905677"/>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Rectangle 15"/>
          <p:cNvSpPr>
            <a:spLocks noChangeArrowheads="1"/>
          </p:cNvSpPr>
          <p:nvPr/>
        </p:nvSpPr>
        <p:spPr bwMode="auto">
          <a:xfrm rot="16200000">
            <a:off x="5631610" y="2549633"/>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7" name="Rectangle 15"/>
          <p:cNvSpPr>
            <a:spLocks noChangeArrowheads="1"/>
          </p:cNvSpPr>
          <p:nvPr/>
        </p:nvSpPr>
        <p:spPr bwMode="auto">
          <a:xfrm rot="16200000">
            <a:off x="5636471" y="2323432"/>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8" name="Rectangle 15"/>
          <p:cNvSpPr>
            <a:spLocks noChangeArrowheads="1"/>
          </p:cNvSpPr>
          <p:nvPr/>
        </p:nvSpPr>
        <p:spPr bwMode="auto">
          <a:xfrm rot="16200000">
            <a:off x="5631610" y="2116842"/>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9" name="Rectangle 15"/>
          <p:cNvSpPr>
            <a:spLocks noChangeArrowheads="1"/>
          </p:cNvSpPr>
          <p:nvPr/>
        </p:nvSpPr>
        <p:spPr bwMode="auto">
          <a:xfrm rot="16200000">
            <a:off x="5631611" y="1890640"/>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30" name="Rectangle 15"/>
          <p:cNvSpPr>
            <a:spLocks noChangeArrowheads="1"/>
          </p:cNvSpPr>
          <p:nvPr/>
        </p:nvSpPr>
        <p:spPr bwMode="auto">
          <a:xfrm rot="16200000">
            <a:off x="7580687" y="2795679"/>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31" name="Freeform 16"/>
          <p:cNvSpPr>
            <a:spLocks noEditPoints="1"/>
          </p:cNvSpPr>
          <p:nvPr/>
        </p:nvSpPr>
        <p:spPr bwMode="auto">
          <a:xfrm rot="16200000">
            <a:off x="6673078" y="1905677"/>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Rectangle 21"/>
          <p:cNvSpPr>
            <a:spLocks noChangeArrowheads="1"/>
          </p:cNvSpPr>
          <p:nvPr/>
        </p:nvSpPr>
        <p:spPr bwMode="auto">
          <a:xfrm rot="16200000">
            <a:off x="7580687" y="2559555"/>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33" name="Rectangle 15"/>
          <p:cNvSpPr>
            <a:spLocks noChangeArrowheads="1"/>
          </p:cNvSpPr>
          <p:nvPr/>
        </p:nvSpPr>
        <p:spPr bwMode="auto">
          <a:xfrm rot="16200000">
            <a:off x="7580687" y="2323431"/>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34" name="Rectangle 15"/>
          <p:cNvSpPr>
            <a:spLocks noChangeArrowheads="1"/>
          </p:cNvSpPr>
          <p:nvPr/>
        </p:nvSpPr>
        <p:spPr bwMode="auto">
          <a:xfrm rot="16200000">
            <a:off x="7580687" y="2091899"/>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35" name="Rectangle 15"/>
          <p:cNvSpPr>
            <a:spLocks noChangeArrowheads="1"/>
          </p:cNvSpPr>
          <p:nvPr/>
        </p:nvSpPr>
        <p:spPr bwMode="auto">
          <a:xfrm rot="16200000">
            <a:off x="7575827" y="1863637"/>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36" name="Rectangle 15"/>
          <p:cNvSpPr>
            <a:spLocks noChangeArrowheads="1"/>
          </p:cNvSpPr>
          <p:nvPr/>
        </p:nvSpPr>
        <p:spPr bwMode="auto">
          <a:xfrm rot="16200000">
            <a:off x="7580687" y="1639725"/>
            <a:ext cx="138718" cy="549779"/>
          </a:xfrm>
          <a:prstGeom prst="rect">
            <a:avLst/>
          </a:pr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37" name="TextBox 36"/>
          <p:cNvSpPr txBox="1"/>
          <p:nvPr/>
        </p:nvSpPr>
        <p:spPr>
          <a:xfrm>
            <a:off x="1493219" y="3403472"/>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70%</a:t>
            </a:r>
          </a:p>
        </p:txBody>
      </p:sp>
      <p:sp>
        <p:nvSpPr>
          <p:cNvPr id="38" name="TextBox 37"/>
          <p:cNvSpPr txBox="1"/>
          <p:nvPr/>
        </p:nvSpPr>
        <p:spPr>
          <a:xfrm>
            <a:off x="3442295" y="3403472"/>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80%</a:t>
            </a:r>
          </a:p>
        </p:txBody>
      </p:sp>
      <p:sp>
        <p:nvSpPr>
          <p:cNvPr id="39" name="TextBox 38"/>
          <p:cNvSpPr txBox="1"/>
          <p:nvPr/>
        </p:nvSpPr>
        <p:spPr>
          <a:xfrm>
            <a:off x="5425208" y="3402610"/>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90%</a:t>
            </a:r>
          </a:p>
        </p:txBody>
      </p:sp>
      <p:sp>
        <p:nvSpPr>
          <p:cNvPr id="40" name="TextBox 39"/>
          <p:cNvSpPr txBox="1"/>
          <p:nvPr/>
        </p:nvSpPr>
        <p:spPr>
          <a:xfrm>
            <a:off x="7287113" y="3403472"/>
            <a:ext cx="798937"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100%</a:t>
            </a:r>
          </a:p>
        </p:txBody>
      </p:sp>
      <p:sp>
        <p:nvSpPr>
          <p:cNvPr id="41" name="TextBox 40"/>
          <p:cNvSpPr txBox="1"/>
          <p:nvPr/>
        </p:nvSpPr>
        <p:spPr>
          <a:xfrm>
            <a:off x="899592" y="4194019"/>
            <a:ext cx="1861982" cy="746358"/>
          </a:xfrm>
          <a:prstGeom prst="rect">
            <a:avLst/>
          </a:prstGeom>
          <a:noFill/>
        </p:spPr>
        <p:txBody>
          <a:bodyPr wrap="square" lIns="68580" tIns="34290" rIns="68580" bIns="34290" rtlCol="0">
            <a:spAutoFit/>
          </a:bodyPr>
          <a:lstStyle/>
          <a:p>
            <a:pPr algn="ctr" defTabSz="914400"/>
            <a:r>
              <a:rPr kumimoji="0" lang="zh-CN" altLang="en-US" sz="11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单击添加</a:t>
            </a:r>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文本内容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38"/>
          <p:cNvSpPr/>
          <p:nvPr/>
        </p:nvSpPr>
        <p:spPr>
          <a:xfrm>
            <a:off x="1264189" y="3764677"/>
            <a:ext cx="1234953" cy="346249"/>
          </a:xfrm>
          <a:prstGeom prst="rect">
            <a:avLst/>
          </a:prstGeom>
        </p:spPr>
        <p:txBody>
          <a:bodyPr wrap="non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业务</a:t>
            </a:r>
            <a:r>
              <a:rPr kumimoji="0" lang="en-US" altLang="zh-CN" sz="18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A</a:t>
            </a:r>
            <a:r>
              <a:rPr kumimoji="0" lang="zh-CN" altLang="en-US" sz="18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利润</a:t>
            </a:r>
            <a:endParaRPr kumimoji="0" lang="en-US" sz="18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43" name="TextBox 42"/>
          <p:cNvSpPr txBox="1"/>
          <p:nvPr/>
        </p:nvSpPr>
        <p:spPr>
          <a:xfrm>
            <a:off x="2838653" y="4192794"/>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p:txBody>
      </p:sp>
      <p:sp>
        <p:nvSpPr>
          <p:cNvPr id="44" name="Rectangle 40"/>
          <p:cNvSpPr/>
          <p:nvPr/>
        </p:nvSpPr>
        <p:spPr>
          <a:xfrm>
            <a:off x="3203489" y="3765262"/>
            <a:ext cx="1218923" cy="346249"/>
          </a:xfrm>
          <a:prstGeom prst="rect">
            <a:avLst/>
          </a:prstGeom>
        </p:spPr>
        <p:txBody>
          <a:bodyPr wrap="none" lIns="68580" tIns="34290" rIns="68580" bIns="34290">
            <a:spAutoFit/>
          </a:bodyPr>
          <a:lstStyle/>
          <a:p>
            <a:pPr lvl="0">
              <a:defRPr/>
            </a:pP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业务</a:t>
            </a:r>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B</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利润</a:t>
            </a:r>
            <a:endPar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4836875" y="4216175"/>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p:txBody>
      </p:sp>
      <p:sp>
        <p:nvSpPr>
          <p:cNvPr id="46" name="Rectangle 42"/>
          <p:cNvSpPr/>
          <p:nvPr/>
        </p:nvSpPr>
        <p:spPr>
          <a:xfrm>
            <a:off x="5201337" y="3765262"/>
            <a:ext cx="1217321" cy="346249"/>
          </a:xfrm>
          <a:prstGeom prst="rect">
            <a:avLst/>
          </a:prstGeom>
        </p:spPr>
        <p:txBody>
          <a:bodyPr wrap="none" lIns="68580" tIns="34290" rIns="68580" bIns="34290">
            <a:spAutoFit/>
          </a:bodyPr>
          <a:lstStyle/>
          <a:p>
            <a:pPr lvl="0">
              <a:defRPr/>
            </a:pP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业务</a:t>
            </a:r>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C</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利润</a:t>
            </a:r>
            <a:endPar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6899328" y="4190824"/>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p:txBody>
      </p:sp>
      <p:sp>
        <p:nvSpPr>
          <p:cNvPr id="48" name="Rectangle 44"/>
          <p:cNvSpPr/>
          <p:nvPr/>
        </p:nvSpPr>
        <p:spPr>
          <a:xfrm>
            <a:off x="7279299" y="3765262"/>
            <a:ext cx="1244571" cy="346249"/>
          </a:xfrm>
          <a:prstGeom prst="rect">
            <a:avLst/>
          </a:prstGeom>
        </p:spPr>
        <p:txBody>
          <a:bodyPr wrap="none" lIns="68580" tIns="34290" rIns="68580" bIns="34290">
            <a:spAutoFit/>
          </a:bodyPr>
          <a:lstStyle/>
          <a:p>
            <a:pPr lvl="0">
              <a:defRPr/>
            </a:pP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业务</a:t>
            </a:r>
            <a:r>
              <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rPr>
              <a:t>D</a:t>
            </a: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利润</a:t>
            </a:r>
            <a:endPar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Chevron 3"/>
          <p:cNvSpPr/>
          <p:nvPr/>
        </p:nvSpPr>
        <p:spPr>
          <a:xfrm>
            <a:off x="2602908" y="2354955"/>
            <a:ext cx="363474" cy="513113"/>
          </a:xfrm>
          <a:prstGeom prst="chevron">
            <a:avLst/>
          </a:prstGeom>
          <a:solidFill>
            <a:srgbClr val="C0000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0" name="Chevron 45"/>
          <p:cNvSpPr/>
          <p:nvPr/>
        </p:nvSpPr>
        <p:spPr>
          <a:xfrm>
            <a:off x="4547125" y="2351199"/>
            <a:ext cx="363474" cy="513113"/>
          </a:xfrm>
          <a:prstGeom prst="chevron">
            <a:avLst/>
          </a:prstGeom>
          <a:solidFill>
            <a:srgbClr val="C0000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1" name="Chevron 46"/>
          <p:cNvSpPr/>
          <p:nvPr/>
        </p:nvSpPr>
        <p:spPr>
          <a:xfrm>
            <a:off x="6491341" y="2356365"/>
            <a:ext cx="363474" cy="513113"/>
          </a:xfrm>
          <a:prstGeom prst="chevron">
            <a:avLst/>
          </a:prstGeom>
          <a:solidFill>
            <a:srgbClr val="C0000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250"/>
                                        <p:tgtEl>
                                          <p:spTgt spid="1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250"/>
                                        <p:tgtEl>
                                          <p:spTgt spid="1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250"/>
                                        <p:tgtEl>
                                          <p:spTgt spid="1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p:tgtEl>
                                          <p:spTgt spid="49"/>
                                        </p:tgtEl>
                                        <p:attrNameLst>
                                          <p:attrName>ppt_x</p:attrName>
                                        </p:attrNameLst>
                                      </p:cBhvr>
                                      <p:tavLst>
                                        <p:tav tm="0">
                                          <p:val>
                                            <p:strVal val="#ppt_x-#ppt_w*1.125000"/>
                                          </p:val>
                                        </p:tav>
                                        <p:tav tm="100000">
                                          <p:val>
                                            <p:strVal val="#ppt_x"/>
                                          </p:val>
                                        </p:tav>
                                      </p:tavLst>
                                    </p:anim>
                                    <p:animEffect transition="in" filter="wipe(right)">
                                      <p:cBhvr>
                                        <p:cTn id="32" dur="500"/>
                                        <p:tgtEl>
                                          <p:spTgt spid="49"/>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250"/>
                                        <p:tgtEl>
                                          <p:spTgt spid="19"/>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250"/>
                                        <p:tgtEl>
                                          <p:spTgt spid="21"/>
                                        </p:tgtEl>
                                      </p:cBhvr>
                                    </p:animEffect>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250"/>
                                        <p:tgtEl>
                                          <p:spTgt spid="22"/>
                                        </p:tgtEl>
                                      </p:cBhvr>
                                    </p:animEffect>
                                  </p:childTnLst>
                                </p:cTn>
                              </p:par>
                            </p:childTnLst>
                          </p:cTn>
                        </p:par>
                        <p:par>
                          <p:cTn id="49" fill="hold">
                            <p:stCondLst>
                              <p:cond delay="5500"/>
                            </p:stCondLst>
                            <p:childTnLst>
                              <p:par>
                                <p:cTn id="50" presetID="22" presetClass="entr" presetSubtype="4"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250"/>
                                        <p:tgtEl>
                                          <p:spTgt spid="23"/>
                                        </p:tgtEl>
                                      </p:cBhvr>
                                    </p:animEffect>
                                  </p:childTnLst>
                                </p:cTn>
                              </p:par>
                            </p:childTnLst>
                          </p:cTn>
                        </p:par>
                        <p:par>
                          <p:cTn id="53" fill="hold">
                            <p:stCondLst>
                              <p:cond delay="6000"/>
                            </p:stCondLst>
                            <p:childTnLst>
                              <p:par>
                                <p:cTn id="54" presetID="14" presetClass="entr" presetSubtype="1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randombar(horizontal)">
                                      <p:cBhvr>
                                        <p:cTn id="56" dur="500"/>
                                        <p:tgtEl>
                                          <p:spTgt spid="38"/>
                                        </p:tgtEl>
                                      </p:cBhvr>
                                    </p:animEffect>
                                  </p:childTnLst>
                                </p:cTn>
                              </p:par>
                            </p:childTnLst>
                          </p:cTn>
                        </p:par>
                        <p:par>
                          <p:cTn id="57" fill="hold">
                            <p:stCondLst>
                              <p:cond delay="6500"/>
                            </p:stCondLst>
                            <p:childTnLst>
                              <p:par>
                                <p:cTn id="58" presetID="12" presetClass="entr" presetSubtype="8"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p:tgtEl>
                                          <p:spTgt spid="50"/>
                                        </p:tgtEl>
                                        <p:attrNameLst>
                                          <p:attrName>ppt_x</p:attrName>
                                        </p:attrNameLst>
                                      </p:cBhvr>
                                      <p:tavLst>
                                        <p:tav tm="0">
                                          <p:val>
                                            <p:strVal val="#ppt_x-#ppt_w*1.125000"/>
                                          </p:val>
                                        </p:tav>
                                        <p:tav tm="100000">
                                          <p:val>
                                            <p:strVal val="#ppt_x"/>
                                          </p:val>
                                        </p:tav>
                                      </p:tavLst>
                                    </p:anim>
                                    <p:animEffect transition="in" filter="wipe(right)">
                                      <p:cBhvr>
                                        <p:cTn id="61" dur="500"/>
                                        <p:tgtEl>
                                          <p:spTgt spid="50"/>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down)">
                                      <p:cBhvr>
                                        <p:cTn id="69" dur="250"/>
                                        <p:tgtEl>
                                          <p:spTgt spid="24"/>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250"/>
                                        <p:tgtEl>
                                          <p:spTgt spid="26"/>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250"/>
                                        <p:tgtEl>
                                          <p:spTgt spid="27"/>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250"/>
                                        <p:tgtEl>
                                          <p:spTgt spid="28"/>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down)">
                                      <p:cBhvr>
                                        <p:cTn id="85" dur="250"/>
                                        <p:tgtEl>
                                          <p:spTgt spid="29"/>
                                        </p:tgtEl>
                                      </p:cBhvr>
                                    </p:animEffect>
                                  </p:childTnLst>
                                </p:cTn>
                              </p:par>
                            </p:childTnLst>
                          </p:cTn>
                        </p:par>
                        <p:par>
                          <p:cTn id="86" fill="hold">
                            <p:stCondLst>
                              <p:cond delay="10000"/>
                            </p:stCondLst>
                            <p:childTnLst>
                              <p:par>
                                <p:cTn id="87" presetID="14" presetClass="entr" presetSubtype="10"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randombar(horizontal)">
                                      <p:cBhvr>
                                        <p:cTn id="89" dur="500"/>
                                        <p:tgtEl>
                                          <p:spTgt spid="39"/>
                                        </p:tgtEl>
                                      </p:cBhvr>
                                    </p:animEffect>
                                  </p:childTnLst>
                                </p:cTn>
                              </p:par>
                            </p:childTnLst>
                          </p:cTn>
                        </p:par>
                        <p:par>
                          <p:cTn id="90" fill="hold">
                            <p:stCondLst>
                              <p:cond delay="10500"/>
                            </p:stCondLst>
                            <p:childTnLst>
                              <p:par>
                                <p:cTn id="91" presetID="12" presetClass="entr" presetSubtype="8"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additive="base">
                                        <p:cTn id="93" dur="500"/>
                                        <p:tgtEl>
                                          <p:spTgt spid="51"/>
                                        </p:tgtEl>
                                        <p:attrNameLst>
                                          <p:attrName>ppt_x</p:attrName>
                                        </p:attrNameLst>
                                      </p:cBhvr>
                                      <p:tavLst>
                                        <p:tav tm="0">
                                          <p:val>
                                            <p:strVal val="#ppt_x-#ppt_w*1.125000"/>
                                          </p:val>
                                        </p:tav>
                                        <p:tav tm="100000">
                                          <p:val>
                                            <p:strVal val="#ppt_x"/>
                                          </p:val>
                                        </p:tav>
                                      </p:tavLst>
                                    </p:anim>
                                    <p:animEffect transition="in" filter="wipe(right)">
                                      <p:cBhvr>
                                        <p:cTn id="94" dur="500"/>
                                        <p:tgtEl>
                                          <p:spTgt spid="51"/>
                                        </p:tgtEl>
                                      </p:cBhvr>
                                    </p:animEffect>
                                  </p:childTnLst>
                                </p:cTn>
                              </p:par>
                            </p:childTnLst>
                          </p:cTn>
                        </p:par>
                        <p:par>
                          <p:cTn id="95" fill="hold">
                            <p:stCondLst>
                              <p:cond delay="11000"/>
                            </p:stCondLst>
                            <p:childTnLst>
                              <p:par>
                                <p:cTn id="96" presetID="22" presetClass="entr" presetSubtype="4"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down)">
                                      <p:cBhvr>
                                        <p:cTn id="98" dur="500"/>
                                        <p:tgtEl>
                                          <p:spTgt spid="31"/>
                                        </p:tgtEl>
                                      </p:cBhvr>
                                    </p:animEffect>
                                  </p:childTnLst>
                                </p:cTn>
                              </p:par>
                            </p:childTnLst>
                          </p:cTn>
                        </p:par>
                        <p:par>
                          <p:cTn id="99" fill="hold">
                            <p:stCondLst>
                              <p:cond delay="11500"/>
                            </p:stCondLst>
                            <p:childTnLst>
                              <p:par>
                                <p:cTn id="100" presetID="22" presetClass="entr" presetSubtype="4"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down)">
                                      <p:cBhvr>
                                        <p:cTn id="102" dur="250"/>
                                        <p:tgtEl>
                                          <p:spTgt spid="30"/>
                                        </p:tgtEl>
                                      </p:cBhvr>
                                    </p:animEffect>
                                  </p:childTnLst>
                                </p:cTn>
                              </p:par>
                            </p:childTnLst>
                          </p:cTn>
                        </p:par>
                        <p:par>
                          <p:cTn id="103" fill="hold">
                            <p:stCondLst>
                              <p:cond delay="12000"/>
                            </p:stCondLst>
                            <p:childTnLst>
                              <p:par>
                                <p:cTn id="104" presetID="22" presetClass="entr" presetSubtype="4"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down)">
                                      <p:cBhvr>
                                        <p:cTn id="106" dur="250"/>
                                        <p:tgtEl>
                                          <p:spTgt spid="32"/>
                                        </p:tgtEl>
                                      </p:cBhvr>
                                    </p:animEffect>
                                  </p:childTnLst>
                                </p:cTn>
                              </p:par>
                            </p:childTnLst>
                          </p:cTn>
                        </p:par>
                        <p:par>
                          <p:cTn id="107" fill="hold">
                            <p:stCondLst>
                              <p:cond delay="12500"/>
                            </p:stCondLst>
                            <p:childTnLst>
                              <p:par>
                                <p:cTn id="108" presetID="22" presetClass="entr" presetSubtype="4"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wipe(down)">
                                      <p:cBhvr>
                                        <p:cTn id="110" dur="250"/>
                                        <p:tgtEl>
                                          <p:spTgt spid="33"/>
                                        </p:tgtEl>
                                      </p:cBhvr>
                                    </p:animEffect>
                                  </p:childTnLst>
                                </p:cTn>
                              </p:par>
                            </p:childTnLst>
                          </p:cTn>
                        </p:par>
                        <p:par>
                          <p:cTn id="111" fill="hold">
                            <p:stCondLst>
                              <p:cond delay="13000"/>
                            </p:stCondLst>
                            <p:childTnLst>
                              <p:par>
                                <p:cTn id="112" presetID="22" presetClass="entr" presetSubtype="4" fill="hold" grpId="0" nodeType="after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wipe(down)">
                                      <p:cBhvr>
                                        <p:cTn id="114" dur="250"/>
                                        <p:tgtEl>
                                          <p:spTgt spid="34"/>
                                        </p:tgtEl>
                                      </p:cBhvr>
                                    </p:animEffect>
                                  </p:childTnLst>
                                </p:cTn>
                              </p:par>
                            </p:childTnLst>
                          </p:cTn>
                        </p:par>
                        <p:par>
                          <p:cTn id="115" fill="hold">
                            <p:stCondLst>
                              <p:cond delay="13500"/>
                            </p:stCondLst>
                            <p:childTnLst>
                              <p:par>
                                <p:cTn id="116" presetID="22" presetClass="entr" presetSubtype="4"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down)">
                                      <p:cBhvr>
                                        <p:cTn id="118" dur="250"/>
                                        <p:tgtEl>
                                          <p:spTgt spid="35"/>
                                        </p:tgtEl>
                                      </p:cBhvr>
                                    </p:animEffect>
                                  </p:childTnLst>
                                </p:cTn>
                              </p:par>
                            </p:childTnLst>
                          </p:cTn>
                        </p:par>
                        <p:par>
                          <p:cTn id="119" fill="hold">
                            <p:stCondLst>
                              <p:cond delay="14000"/>
                            </p:stCondLst>
                            <p:childTnLst>
                              <p:par>
                                <p:cTn id="120" presetID="22" presetClass="entr" presetSubtype="4" fill="hold" grpId="0" nodeType="after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wipe(down)">
                                      <p:cBhvr>
                                        <p:cTn id="122" dur="250"/>
                                        <p:tgtEl>
                                          <p:spTgt spid="36"/>
                                        </p:tgtEl>
                                      </p:cBhvr>
                                    </p:animEffect>
                                  </p:childTnLst>
                                </p:cTn>
                              </p:par>
                            </p:childTnLst>
                          </p:cTn>
                        </p:par>
                        <p:par>
                          <p:cTn id="123" fill="hold">
                            <p:stCondLst>
                              <p:cond delay="14500"/>
                            </p:stCondLst>
                            <p:childTnLst>
                              <p:par>
                                <p:cTn id="124" presetID="14" presetClass="entr" presetSubtype="1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randombar(horizontal)">
                                      <p:cBhvr>
                                        <p:cTn id="126" dur="500"/>
                                        <p:tgtEl>
                                          <p:spTgt spid="40"/>
                                        </p:tgtEl>
                                      </p:cBhvr>
                                    </p:animEffect>
                                  </p:childTnLst>
                                </p:cTn>
                              </p:par>
                            </p:childTnLst>
                          </p:cTn>
                        </p:par>
                        <p:par>
                          <p:cTn id="127" fill="hold">
                            <p:stCondLst>
                              <p:cond delay="15000"/>
                            </p:stCondLst>
                            <p:childTnLst>
                              <p:par>
                                <p:cTn id="128" presetID="12" presetClass="entr" presetSubtype="1" fill="hold" grpId="0" nodeType="afterEffect">
                                  <p:stCondLst>
                                    <p:cond delay="0"/>
                                  </p:stCondLst>
                                  <p:childTnLst>
                                    <p:set>
                                      <p:cBhvr>
                                        <p:cTn id="129" dur="1" fill="hold">
                                          <p:stCondLst>
                                            <p:cond delay="0"/>
                                          </p:stCondLst>
                                        </p:cTn>
                                        <p:tgtEl>
                                          <p:spTgt spid="42"/>
                                        </p:tgtEl>
                                        <p:attrNameLst>
                                          <p:attrName>style.visibility</p:attrName>
                                        </p:attrNameLst>
                                      </p:cBhvr>
                                      <p:to>
                                        <p:strVal val="visible"/>
                                      </p:to>
                                    </p:set>
                                    <p:anim calcmode="lin" valueType="num">
                                      <p:cBhvr additive="base">
                                        <p:cTn id="130" dur="500"/>
                                        <p:tgtEl>
                                          <p:spTgt spid="42"/>
                                        </p:tgtEl>
                                        <p:attrNameLst>
                                          <p:attrName>ppt_y</p:attrName>
                                        </p:attrNameLst>
                                      </p:cBhvr>
                                      <p:tavLst>
                                        <p:tav tm="0">
                                          <p:val>
                                            <p:strVal val="#ppt_y-#ppt_h*1.125000"/>
                                          </p:val>
                                        </p:tav>
                                        <p:tav tm="100000">
                                          <p:val>
                                            <p:strVal val="#ppt_y"/>
                                          </p:val>
                                        </p:tav>
                                      </p:tavLst>
                                    </p:anim>
                                    <p:animEffect transition="in" filter="wipe(down)">
                                      <p:cBhvr>
                                        <p:cTn id="131" dur="500"/>
                                        <p:tgtEl>
                                          <p:spTgt spid="42"/>
                                        </p:tgtEl>
                                      </p:cBhvr>
                                    </p:animEffect>
                                  </p:childTnLst>
                                </p:cTn>
                              </p:par>
                            </p:childTnLst>
                          </p:cTn>
                        </p:par>
                        <p:par>
                          <p:cTn id="132" fill="hold">
                            <p:stCondLst>
                              <p:cond delay="15500"/>
                            </p:stCondLst>
                            <p:childTnLst>
                              <p:par>
                                <p:cTn id="133" presetID="12" presetClass="entr" presetSubtype="1"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 calcmode="lin" valueType="num">
                                      <p:cBhvr additive="base">
                                        <p:cTn id="135" dur="500"/>
                                        <p:tgtEl>
                                          <p:spTgt spid="41"/>
                                        </p:tgtEl>
                                        <p:attrNameLst>
                                          <p:attrName>ppt_y</p:attrName>
                                        </p:attrNameLst>
                                      </p:cBhvr>
                                      <p:tavLst>
                                        <p:tav tm="0">
                                          <p:val>
                                            <p:strVal val="#ppt_y-#ppt_h*1.125000"/>
                                          </p:val>
                                        </p:tav>
                                        <p:tav tm="100000">
                                          <p:val>
                                            <p:strVal val="#ppt_y"/>
                                          </p:val>
                                        </p:tav>
                                      </p:tavLst>
                                    </p:anim>
                                    <p:animEffect transition="in" filter="wipe(down)">
                                      <p:cBhvr>
                                        <p:cTn id="136" dur="500"/>
                                        <p:tgtEl>
                                          <p:spTgt spid="41"/>
                                        </p:tgtEl>
                                      </p:cBhvr>
                                    </p:animEffect>
                                  </p:childTnLst>
                                </p:cTn>
                              </p:par>
                            </p:childTnLst>
                          </p:cTn>
                        </p:par>
                        <p:par>
                          <p:cTn id="137" fill="hold">
                            <p:stCondLst>
                              <p:cond delay="16000"/>
                            </p:stCondLst>
                            <p:childTnLst>
                              <p:par>
                                <p:cTn id="138" presetID="12" presetClass="entr" presetSubtype="1" fill="hold" grpId="0" nodeType="afterEffect">
                                  <p:stCondLst>
                                    <p:cond delay="0"/>
                                  </p:stCondLst>
                                  <p:childTnLst>
                                    <p:set>
                                      <p:cBhvr>
                                        <p:cTn id="139" dur="1" fill="hold">
                                          <p:stCondLst>
                                            <p:cond delay="0"/>
                                          </p:stCondLst>
                                        </p:cTn>
                                        <p:tgtEl>
                                          <p:spTgt spid="44"/>
                                        </p:tgtEl>
                                        <p:attrNameLst>
                                          <p:attrName>style.visibility</p:attrName>
                                        </p:attrNameLst>
                                      </p:cBhvr>
                                      <p:to>
                                        <p:strVal val="visible"/>
                                      </p:to>
                                    </p:set>
                                    <p:anim calcmode="lin" valueType="num">
                                      <p:cBhvr additive="base">
                                        <p:cTn id="140" dur="500"/>
                                        <p:tgtEl>
                                          <p:spTgt spid="44"/>
                                        </p:tgtEl>
                                        <p:attrNameLst>
                                          <p:attrName>ppt_y</p:attrName>
                                        </p:attrNameLst>
                                      </p:cBhvr>
                                      <p:tavLst>
                                        <p:tav tm="0">
                                          <p:val>
                                            <p:strVal val="#ppt_y-#ppt_h*1.125000"/>
                                          </p:val>
                                        </p:tav>
                                        <p:tav tm="100000">
                                          <p:val>
                                            <p:strVal val="#ppt_y"/>
                                          </p:val>
                                        </p:tav>
                                      </p:tavLst>
                                    </p:anim>
                                    <p:animEffect transition="in" filter="wipe(down)">
                                      <p:cBhvr>
                                        <p:cTn id="141" dur="500"/>
                                        <p:tgtEl>
                                          <p:spTgt spid="44"/>
                                        </p:tgtEl>
                                      </p:cBhvr>
                                    </p:animEffect>
                                  </p:childTnLst>
                                </p:cTn>
                              </p:par>
                            </p:childTnLst>
                          </p:cTn>
                        </p:par>
                        <p:par>
                          <p:cTn id="142" fill="hold">
                            <p:stCondLst>
                              <p:cond delay="16500"/>
                            </p:stCondLst>
                            <p:childTnLst>
                              <p:par>
                                <p:cTn id="143" presetID="12" presetClass="entr" presetSubtype="1" fill="hold" grpId="0" nodeType="afterEffect">
                                  <p:stCondLst>
                                    <p:cond delay="0"/>
                                  </p:stCondLst>
                                  <p:childTnLst>
                                    <p:set>
                                      <p:cBhvr>
                                        <p:cTn id="144" dur="1" fill="hold">
                                          <p:stCondLst>
                                            <p:cond delay="0"/>
                                          </p:stCondLst>
                                        </p:cTn>
                                        <p:tgtEl>
                                          <p:spTgt spid="43"/>
                                        </p:tgtEl>
                                        <p:attrNameLst>
                                          <p:attrName>style.visibility</p:attrName>
                                        </p:attrNameLst>
                                      </p:cBhvr>
                                      <p:to>
                                        <p:strVal val="visible"/>
                                      </p:to>
                                    </p:set>
                                    <p:anim calcmode="lin" valueType="num">
                                      <p:cBhvr additive="base">
                                        <p:cTn id="145" dur="500"/>
                                        <p:tgtEl>
                                          <p:spTgt spid="43"/>
                                        </p:tgtEl>
                                        <p:attrNameLst>
                                          <p:attrName>ppt_y</p:attrName>
                                        </p:attrNameLst>
                                      </p:cBhvr>
                                      <p:tavLst>
                                        <p:tav tm="0">
                                          <p:val>
                                            <p:strVal val="#ppt_y-#ppt_h*1.125000"/>
                                          </p:val>
                                        </p:tav>
                                        <p:tav tm="100000">
                                          <p:val>
                                            <p:strVal val="#ppt_y"/>
                                          </p:val>
                                        </p:tav>
                                      </p:tavLst>
                                    </p:anim>
                                    <p:animEffect transition="in" filter="wipe(down)">
                                      <p:cBhvr>
                                        <p:cTn id="146" dur="500"/>
                                        <p:tgtEl>
                                          <p:spTgt spid="43"/>
                                        </p:tgtEl>
                                      </p:cBhvr>
                                    </p:animEffect>
                                  </p:childTnLst>
                                </p:cTn>
                              </p:par>
                            </p:childTnLst>
                          </p:cTn>
                        </p:par>
                        <p:par>
                          <p:cTn id="147" fill="hold">
                            <p:stCondLst>
                              <p:cond delay="17000"/>
                            </p:stCondLst>
                            <p:childTnLst>
                              <p:par>
                                <p:cTn id="148" presetID="12" presetClass="entr" presetSubtype="1" fill="hold" grpId="0" nodeType="afterEffect">
                                  <p:stCondLst>
                                    <p:cond delay="0"/>
                                  </p:stCondLst>
                                  <p:childTnLst>
                                    <p:set>
                                      <p:cBhvr>
                                        <p:cTn id="149" dur="1" fill="hold">
                                          <p:stCondLst>
                                            <p:cond delay="0"/>
                                          </p:stCondLst>
                                        </p:cTn>
                                        <p:tgtEl>
                                          <p:spTgt spid="46"/>
                                        </p:tgtEl>
                                        <p:attrNameLst>
                                          <p:attrName>style.visibility</p:attrName>
                                        </p:attrNameLst>
                                      </p:cBhvr>
                                      <p:to>
                                        <p:strVal val="visible"/>
                                      </p:to>
                                    </p:set>
                                    <p:anim calcmode="lin" valueType="num">
                                      <p:cBhvr additive="base">
                                        <p:cTn id="150" dur="500"/>
                                        <p:tgtEl>
                                          <p:spTgt spid="46"/>
                                        </p:tgtEl>
                                        <p:attrNameLst>
                                          <p:attrName>ppt_y</p:attrName>
                                        </p:attrNameLst>
                                      </p:cBhvr>
                                      <p:tavLst>
                                        <p:tav tm="0">
                                          <p:val>
                                            <p:strVal val="#ppt_y-#ppt_h*1.125000"/>
                                          </p:val>
                                        </p:tav>
                                        <p:tav tm="100000">
                                          <p:val>
                                            <p:strVal val="#ppt_y"/>
                                          </p:val>
                                        </p:tav>
                                      </p:tavLst>
                                    </p:anim>
                                    <p:animEffect transition="in" filter="wipe(down)">
                                      <p:cBhvr>
                                        <p:cTn id="151" dur="500"/>
                                        <p:tgtEl>
                                          <p:spTgt spid="46"/>
                                        </p:tgtEl>
                                      </p:cBhvr>
                                    </p:animEffect>
                                  </p:childTnLst>
                                </p:cTn>
                              </p:par>
                            </p:childTnLst>
                          </p:cTn>
                        </p:par>
                        <p:par>
                          <p:cTn id="152" fill="hold">
                            <p:stCondLst>
                              <p:cond delay="17500"/>
                            </p:stCondLst>
                            <p:childTnLst>
                              <p:par>
                                <p:cTn id="153" presetID="12" presetClass="entr" presetSubtype="1" fill="hold" grpId="0" nodeType="afterEffect">
                                  <p:stCondLst>
                                    <p:cond delay="0"/>
                                  </p:stCondLst>
                                  <p:childTnLst>
                                    <p:set>
                                      <p:cBhvr>
                                        <p:cTn id="154" dur="1" fill="hold">
                                          <p:stCondLst>
                                            <p:cond delay="0"/>
                                          </p:stCondLst>
                                        </p:cTn>
                                        <p:tgtEl>
                                          <p:spTgt spid="45"/>
                                        </p:tgtEl>
                                        <p:attrNameLst>
                                          <p:attrName>style.visibility</p:attrName>
                                        </p:attrNameLst>
                                      </p:cBhvr>
                                      <p:to>
                                        <p:strVal val="visible"/>
                                      </p:to>
                                    </p:set>
                                    <p:anim calcmode="lin" valueType="num">
                                      <p:cBhvr additive="base">
                                        <p:cTn id="155" dur="500"/>
                                        <p:tgtEl>
                                          <p:spTgt spid="45"/>
                                        </p:tgtEl>
                                        <p:attrNameLst>
                                          <p:attrName>ppt_y</p:attrName>
                                        </p:attrNameLst>
                                      </p:cBhvr>
                                      <p:tavLst>
                                        <p:tav tm="0">
                                          <p:val>
                                            <p:strVal val="#ppt_y-#ppt_h*1.125000"/>
                                          </p:val>
                                        </p:tav>
                                        <p:tav tm="100000">
                                          <p:val>
                                            <p:strVal val="#ppt_y"/>
                                          </p:val>
                                        </p:tav>
                                      </p:tavLst>
                                    </p:anim>
                                    <p:animEffect transition="in" filter="wipe(down)">
                                      <p:cBhvr>
                                        <p:cTn id="156" dur="500"/>
                                        <p:tgtEl>
                                          <p:spTgt spid="45"/>
                                        </p:tgtEl>
                                      </p:cBhvr>
                                    </p:animEffect>
                                  </p:childTnLst>
                                </p:cTn>
                              </p:par>
                            </p:childTnLst>
                          </p:cTn>
                        </p:par>
                        <p:par>
                          <p:cTn id="157" fill="hold">
                            <p:stCondLst>
                              <p:cond delay="18000"/>
                            </p:stCondLst>
                            <p:childTnLst>
                              <p:par>
                                <p:cTn id="158" presetID="12" presetClass="entr" presetSubtype="1" fill="hold" grpId="0" nodeType="afterEffect">
                                  <p:stCondLst>
                                    <p:cond delay="0"/>
                                  </p:stCondLst>
                                  <p:childTnLst>
                                    <p:set>
                                      <p:cBhvr>
                                        <p:cTn id="159" dur="1" fill="hold">
                                          <p:stCondLst>
                                            <p:cond delay="0"/>
                                          </p:stCondLst>
                                        </p:cTn>
                                        <p:tgtEl>
                                          <p:spTgt spid="48"/>
                                        </p:tgtEl>
                                        <p:attrNameLst>
                                          <p:attrName>style.visibility</p:attrName>
                                        </p:attrNameLst>
                                      </p:cBhvr>
                                      <p:to>
                                        <p:strVal val="visible"/>
                                      </p:to>
                                    </p:set>
                                    <p:anim calcmode="lin" valueType="num">
                                      <p:cBhvr additive="base">
                                        <p:cTn id="160" dur="500"/>
                                        <p:tgtEl>
                                          <p:spTgt spid="48"/>
                                        </p:tgtEl>
                                        <p:attrNameLst>
                                          <p:attrName>ppt_y</p:attrName>
                                        </p:attrNameLst>
                                      </p:cBhvr>
                                      <p:tavLst>
                                        <p:tav tm="0">
                                          <p:val>
                                            <p:strVal val="#ppt_y-#ppt_h*1.125000"/>
                                          </p:val>
                                        </p:tav>
                                        <p:tav tm="100000">
                                          <p:val>
                                            <p:strVal val="#ppt_y"/>
                                          </p:val>
                                        </p:tav>
                                      </p:tavLst>
                                    </p:anim>
                                    <p:animEffect transition="in" filter="wipe(down)">
                                      <p:cBhvr>
                                        <p:cTn id="161" dur="500"/>
                                        <p:tgtEl>
                                          <p:spTgt spid="48"/>
                                        </p:tgtEl>
                                      </p:cBhvr>
                                    </p:animEffect>
                                  </p:childTnLst>
                                </p:cTn>
                              </p:par>
                            </p:childTnLst>
                          </p:cTn>
                        </p:par>
                        <p:par>
                          <p:cTn id="162" fill="hold">
                            <p:stCondLst>
                              <p:cond delay="18500"/>
                            </p:stCondLst>
                            <p:childTnLst>
                              <p:par>
                                <p:cTn id="163" presetID="12" presetClass="entr" presetSubtype="1" fill="hold" grpId="0" nodeType="after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additive="base">
                                        <p:cTn id="165" dur="500"/>
                                        <p:tgtEl>
                                          <p:spTgt spid="47"/>
                                        </p:tgtEl>
                                        <p:attrNameLst>
                                          <p:attrName>ppt_y</p:attrName>
                                        </p:attrNameLst>
                                      </p:cBhvr>
                                      <p:tavLst>
                                        <p:tav tm="0">
                                          <p:val>
                                            <p:strVal val="#ppt_y-#ppt_h*1.125000"/>
                                          </p:val>
                                        </p:tav>
                                        <p:tav tm="100000">
                                          <p:val>
                                            <p:strVal val="#ppt_y"/>
                                          </p:val>
                                        </p:tav>
                                      </p:tavLst>
                                    </p:anim>
                                    <p:animEffect transition="in" filter="wipe(down)">
                                      <p:cBhvr>
                                        <p:cTn id="16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P spid="48" grpId="0"/>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箭头3"/>
          <p:cNvSpPr/>
          <p:nvPr/>
        </p:nvSpPr>
        <p:spPr bwMode="gray">
          <a:xfrm flipV="1">
            <a:off x="1187929" y="2982391"/>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1"/>
          <p:cNvSpPr/>
          <p:nvPr/>
        </p:nvSpPr>
        <p:spPr bwMode="gray">
          <a:xfrm>
            <a:off x="1177579" y="1685800"/>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文本1"/>
          <p:cNvSpPr>
            <a:spLocks noChangeArrowheads="1"/>
          </p:cNvSpPr>
          <p:nvPr/>
        </p:nvSpPr>
        <p:spPr bwMode="gray">
          <a:xfrm>
            <a:off x="3253097" y="1417911"/>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rgbClr val="4D4D4D"/>
                </a:solidFill>
                <a:latin typeface="微软雅黑" panose="020B0503020204020204" pitchFamily="34" charset="-122"/>
                <a:ea typeface="微软雅黑" panose="020B0503020204020204" pitchFamily="34" charset="-122"/>
              </a:rPr>
              <a:t>                        公司总资产的构成为：流动资产</a:t>
            </a:r>
            <a:r>
              <a:rPr lang="en-US" altLang="zh-CN" sz="1400" dirty="0">
                <a:solidFill>
                  <a:srgbClr val="4D4D4D"/>
                </a:solidFill>
                <a:latin typeface="微软雅黑" panose="020B0503020204020204" pitchFamily="34" charset="-122"/>
                <a:ea typeface="微软雅黑" panose="020B0503020204020204" pitchFamily="34" charset="-122"/>
              </a:rPr>
              <a:t>10.63</a:t>
            </a:r>
            <a:r>
              <a:rPr lang="zh-CN" altLang="en-US" sz="1400" dirty="0">
                <a:solidFill>
                  <a:srgbClr val="4D4D4D"/>
                </a:solidFill>
                <a:latin typeface="微软雅黑" panose="020B0503020204020204" pitchFamily="34" charset="-122"/>
                <a:ea typeface="微软雅黑" panose="020B0503020204020204" pitchFamily="34" charset="-122"/>
              </a:rPr>
              <a:t>亿元，长期</a:t>
            </a:r>
            <a:endParaRPr lang="en-US" altLang="zh-CN" sz="1400" dirty="0">
              <a:solidFill>
                <a:srgbClr val="4D4D4D"/>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en-US" altLang="zh-CN" sz="1400" dirty="0">
                <a:solidFill>
                  <a:srgbClr val="4D4D4D"/>
                </a:solidFill>
                <a:latin typeface="微软雅黑" panose="020B0503020204020204" pitchFamily="34" charset="-122"/>
                <a:ea typeface="微软雅黑" panose="020B0503020204020204" pitchFamily="34" charset="-122"/>
              </a:rPr>
              <a:t>                        </a:t>
            </a:r>
            <a:r>
              <a:rPr lang="zh-CN" altLang="en-US" sz="1400" dirty="0">
                <a:solidFill>
                  <a:srgbClr val="4D4D4D"/>
                </a:solidFill>
                <a:latin typeface="微软雅黑" panose="020B0503020204020204" pitchFamily="34" charset="-122"/>
                <a:ea typeface="微软雅黑" panose="020B0503020204020204" pitchFamily="34" charset="-122"/>
              </a:rPr>
              <a:t>投资</a:t>
            </a:r>
            <a:r>
              <a:rPr lang="en-US" altLang="zh-CN" sz="1400" dirty="0">
                <a:solidFill>
                  <a:srgbClr val="4D4D4D"/>
                </a:solidFill>
                <a:latin typeface="微软雅黑" panose="020B0503020204020204" pitchFamily="34" charset="-122"/>
                <a:ea typeface="微软雅黑" panose="020B0503020204020204" pitchFamily="34" charset="-122"/>
              </a:rPr>
              <a:t>3.57</a:t>
            </a:r>
            <a:r>
              <a:rPr lang="zh-CN" altLang="en-US" sz="1400" dirty="0">
                <a:solidFill>
                  <a:srgbClr val="4D4D4D"/>
                </a:solidFill>
                <a:latin typeface="微软雅黑" panose="020B0503020204020204" pitchFamily="34" charset="-122"/>
                <a:ea typeface="微软雅黑" panose="020B0503020204020204" pitchFamily="34" charset="-122"/>
              </a:rPr>
              <a:t>亿元，固定资产净值</a:t>
            </a:r>
            <a:r>
              <a:rPr lang="en-US" altLang="zh-CN" sz="1400" dirty="0">
                <a:solidFill>
                  <a:srgbClr val="4D4D4D"/>
                </a:solidFill>
                <a:latin typeface="微软雅黑" panose="020B0503020204020204" pitchFamily="34" charset="-122"/>
                <a:ea typeface="微软雅黑" panose="020B0503020204020204" pitchFamily="34" charset="-122"/>
              </a:rPr>
              <a:t>5.16</a:t>
            </a:r>
            <a:r>
              <a:rPr lang="zh-CN" altLang="en-US" sz="1400" dirty="0">
                <a:solidFill>
                  <a:srgbClr val="4D4D4D"/>
                </a:solidFill>
                <a:latin typeface="微软雅黑" panose="020B0503020204020204" pitchFamily="34" charset="-122"/>
                <a:ea typeface="微软雅黑" panose="020B0503020204020204" pitchFamily="34" charset="-122"/>
              </a:rPr>
              <a:t>亿元，无形资产及其他资产</a:t>
            </a:r>
            <a:r>
              <a:rPr lang="en-US" altLang="zh-CN" sz="1400" dirty="0">
                <a:solidFill>
                  <a:srgbClr val="4D4D4D"/>
                </a:solidFill>
                <a:latin typeface="微软雅黑" panose="020B0503020204020204" pitchFamily="34" charset="-122"/>
                <a:ea typeface="微软雅黑" panose="020B0503020204020204" pitchFamily="34" charset="-122"/>
              </a:rPr>
              <a:t>1.46</a:t>
            </a:r>
            <a:r>
              <a:rPr lang="zh-CN" altLang="en-US" sz="1400" dirty="0">
                <a:solidFill>
                  <a:srgbClr val="4D4D4D"/>
                </a:solidFill>
                <a:latin typeface="微软雅黑" panose="020B0503020204020204" pitchFamily="34" charset="-122"/>
                <a:ea typeface="微软雅黑" panose="020B0503020204020204" pitchFamily="34" charset="-122"/>
              </a:rPr>
              <a:t>亿元。</a:t>
            </a:r>
            <a:endParaRPr lang="zh-CN" altLang="zh-CN" sz="1400" dirty="0">
              <a:solidFill>
                <a:srgbClr val="4D4D4D"/>
              </a:solidFill>
              <a:latin typeface="微软雅黑" panose="020B0503020204020204" pitchFamily="34" charset="-122"/>
              <a:ea typeface="微软雅黑" panose="020B0503020204020204" pitchFamily="34" charset="-122"/>
            </a:endParaRPr>
          </a:p>
        </p:txBody>
      </p:sp>
      <p:sp>
        <p:nvSpPr>
          <p:cNvPr id="6" name="文本3"/>
          <p:cNvSpPr>
            <a:spLocks noChangeArrowheads="1"/>
          </p:cNvSpPr>
          <p:nvPr/>
        </p:nvSpPr>
        <p:spPr bwMode="ltGray">
          <a:xfrm>
            <a:off x="3541588" y="3693578"/>
            <a:ext cx="5206876" cy="964693"/>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rgbClr val="4D4D4D"/>
                </a:solidFill>
                <a:latin typeface="微软雅黑" panose="020B0503020204020204" pitchFamily="34" charset="-122"/>
                <a:ea typeface="微软雅黑" panose="020B0503020204020204" pitchFamily="34" charset="-122"/>
              </a:rPr>
              <a:t>                货币性资产：由货币资金、其他货币资金、短期投</a:t>
            </a:r>
            <a:endParaRPr lang="en-US" altLang="zh-CN" sz="1400" dirty="0">
              <a:solidFill>
                <a:srgbClr val="4D4D4D"/>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en-US" altLang="zh-CN" sz="1400" dirty="0">
                <a:solidFill>
                  <a:srgbClr val="4D4D4D"/>
                </a:solidFill>
                <a:latin typeface="微软雅黑" panose="020B0503020204020204" pitchFamily="34" charset="-122"/>
                <a:ea typeface="微软雅黑" panose="020B0503020204020204" pitchFamily="34" charset="-122"/>
              </a:rPr>
              <a:t>                 </a:t>
            </a:r>
            <a:r>
              <a:rPr lang="zh-CN" altLang="en-US" sz="1400" dirty="0">
                <a:solidFill>
                  <a:srgbClr val="4D4D4D"/>
                </a:solidFill>
                <a:latin typeface="微软雅黑" panose="020B0503020204020204" pitchFamily="34" charset="-122"/>
                <a:ea typeface="微软雅黑" panose="020B0503020204020204" pitchFamily="34" charset="-122"/>
              </a:rPr>
              <a:t>资、应收票据构成，共计</a:t>
            </a:r>
            <a:r>
              <a:rPr lang="en-US" altLang="zh-CN" sz="1400" dirty="0">
                <a:solidFill>
                  <a:srgbClr val="4D4D4D"/>
                </a:solidFill>
                <a:latin typeface="微软雅黑" panose="020B0503020204020204" pitchFamily="34" charset="-122"/>
                <a:ea typeface="微软雅黑" panose="020B0503020204020204" pitchFamily="34" charset="-122"/>
              </a:rPr>
              <a:t>9.48</a:t>
            </a:r>
            <a:r>
              <a:rPr lang="zh-CN" altLang="en-US" sz="1400" dirty="0">
                <a:solidFill>
                  <a:srgbClr val="4D4D4D"/>
                </a:solidFill>
                <a:latin typeface="微软雅黑" panose="020B0503020204020204" pitchFamily="34" charset="-122"/>
                <a:ea typeface="微软雅黑" panose="020B0503020204020204" pitchFamily="34" charset="-122"/>
              </a:rPr>
              <a:t>亿元，具备良好的付现能力和偿还债务能力。</a:t>
            </a:r>
            <a:endParaRPr lang="zh-CN" altLang="zh-CN" sz="1400" dirty="0">
              <a:solidFill>
                <a:srgbClr val="4D4D4D"/>
              </a:solidFill>
              <a:latin typeface="微软雅黑" panose="020B0503020204020204" pitchFamily="34" charset="-122"/>
              <a:ea typeface="微软雅黑" panose="020B0503020204020204" pitchFamily="34" charset="-122"/>
            </a:endParaRPr>
          </a:p>
        </p:txBody>
      </p:sp>
      <p:sp>
        <p:nvSpPr>
          <p:cNvPr id="7" name="标题3"/>
          <p:cNvSpPr>
            <a:spLocks noChangeArrowheads="1"/>
          </p:cNvSpPr>
          <p:nvPr/>
        </p:nvSpPr>
        <p:spPr bwMode="gray">
          <a:xfrm>
            <a:off x="2891767" y="3686051"/>
            <a:ext cx="1628775" cy="973931"/>
          </a:xfrm>
          <a:prstGeom prst="roundRect">
            <a:avLst>
              <a:gd name="adj" fmla="val 11921"/>
            </a:avLst>
          </a:prstGeom>
          <a:solidFill>
            <a:srgbClr val="C0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rPr>
              <a:t>   资产质量</a:t>
            </a:r>
            <a:endParaRPr kumimoji="0" lang="zh-CN"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endParaRPr>
          </a:p>
        </p:txBody>
      </p:sp>
      <p:grpSp>
        <p:nvGrpSpPr>
          <p:cNvPr id="8" name="圆形"/>
          <p:cNvGrpSpPr/>
          <p:nvPr/>
        </p:nvGrpSpPr>
        <p:grpSpPr>
          <a:xfrm>
            <a:off x="499675" y="2256382"/>
            <a:ext cx="1480686" cy="1450790"/>
            <a:chOff x="4828393" y="2858615"/>
            <a:chExt cx="1931237" cy="1931674"/>
          </a:xfrm>
          <a:effectLst>
            <a:outerShdw blurRad="50800" dist="38100" dir="2700000" algn="tl" rotWithShape="0">
              <a:prstClr val="black">
                <a:alpha val="40000"/>
              </a:prstClr>
            </a:outerShdw>
          </a:effectLst>
        </p:grpSpPr>
        <p:sp>
          <p:nvSpPr>
            <p:cNvPr id="9" name="Oval 19"/>
            <p:cNvSpPr>
              <a:spLocks noChangeArrowheads="1"/>
            </p:cNvSpPr>
            <p:nvPr/>
          </p:nvSpPr>
          <p:spPr bwMode="auto">
            <a:xfrm>
              <a:off x="4828393" y="2858615"/>
              <a:ext cx="1931237" cy="1931674"/>
            </a:xfrm>
            <a:prstGeom prst="ellipse">
              <a:avLst/>
            </a:prstGeom>
            <a:solidFill>
              <a:srgbClr val="C00000"/>
            </a:solidFill>
            <a:ln w="9525">
              <a:solidFill>
                <a:srgbClr val="F9F9F9"/>
              </a:solidFill>
              <a:roun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rPr>
                <a:t>资产状况</a:t>
              </a:r>
            </a:p>
          </p:txBody>
        </p:sp>
        <p:sp>
          <p:nvSpPr>
            <p:cNvPr id="10"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grpSp>
      <p:sp>
        <p:nvSpPr>
          <p:cNvPr id="11" name="标题1"/>
          <p:cNvSpPr>
            <a:spLocks noChangeArrowheads="1"/>
          </p:cNvSpPr>
          <p:nvPr/>
        </p:nvSpPr>
        <p:spPr bwMode="gray">
          <a:xfrm>
            <a:off x="2898117" y="1417911"/>
            <a:ext cx="1628775" cy="973931"/>
          </a:xfrm>
          <a:prstGeom prst="roundRect">
            <a:avLst>
              <a:gd name="adj" fmla="val 11921"/>
            </a:avLst>
          </a:prstGeom>
          <a:solidFill>
            <a:srgbClr val="C0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rPr>
              <a:t>   资产构成</a:t>
            </a:r>
            <a:endParaRPr kumimoji="0" lang="zh-CN"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8" presetClass="emph" presetSubtype="0" fill="hold" nodeType="withEffect">
                                  <p:stCondLst>
                                    <p:cond delay="0"/>
                                  </p:stCondLst>
                                  <p:childTnLst>
                                    <p:animRot by="21600000">
                                      <p:cBhvr>
                                        <p:cTn id="14" dur="500" fill="hold"/>
                                        <p:tgtEl>
                                          <p:spTgt spid="8"/>
                                        </p:tgtEl>
                                        <p:attrNameLst>
                                          <p:attrName>r</p:attrName>
                                        </p:attrNameLst>
                                      </p:cBhvr>
                                    </p:animRo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1500"/>
                            </p:stCondLst>
                            <p:childTnLst>
                              <p:par>
                                <p:cTn id="23" presetID="1" presetClass="entr" presetSubtype="0" fill="hold" grpId="1" nodeType="afterEffect">
                                  <p:stCondLst>
                                    <p:cond delay="500"/>
                                  </p:stCondLst>
                                  <p:childTnLst>
                                    <p:set>
                                      <p:cBhvr>
                                        <p:cTn id="24" dur="1" fill="hold">
                                          <p:stCondLst>
                                            <p:cond delay="0"/>
                                          </p:stCondLst>
                                        </p:cTn>
                                        <p:tgtEl>
                                          <p:spTgt spid="11"/>
                                        </p:tgtEl>
                                        <p:attrNameLst>
                                          <p:attrName>style.visibility</p:attrName>
                                        </p:attrNameLst>
                                      </p:cBhvr>
                                      <p:to>
                                        <p:strVal val="visible"/>
                                      </p:to>
                                    </p:set>
                                  </p:childTnLst>
                                </p:cTn>
                              </p:par>
                              <p:par>
                                <p:cTn id="25"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26" dur="2000" fill="hold"/>
                                        <p:tgtEl>
                                          <p:spTgt spid="11"/>
                                        </p:tgtEl>
                                        <p:attrNameLst>
                                          <p:attrName>ppt_x</p:attrName>
                                          <p:attrName>ppt_y</p:attrName>
                                        </p:attrNameLst>
                                      </p:cBhvr>
                                      <p:rCtr x="451" y="29599"/>
                                    </p:animMotion>
                                  </p:childTnLst>
                                </p:cTn>
                              </p:par>
                              <p:par>
                                <p:cTn id="27" presetID="32" presetClass="emph" presetSubtype="0" fill="hold" grpId="2" nodeType="withEffect">
                                  <p:stCondLst>
                                    <p:cond delay="500"/>
                                  </p:stCondLst>
                                  <p:childTnLst>
                                    <p:animRot by="120000">
                                      <p:cBhvr>
                                        <p:cTn id="28" dur="200" fill="hold">
                                          <p:stCondLst>
                                            <p:cond delay="0"/>
                                          </p:stCondLst>
                                        </p:cTn>
                                        <p:tgtEl>
                                          <p:spTgt spid="11"/>
                                        </p:tgtEl>
                                        <p:attrNameLst>
                                          <p:attrName>r</p:attrName>
                                        </p:attrNameLst>
                                      </p:cBhvr>
                                    </p:animRot>
                                    <p:animRot by="-240000">
                                      <p:cBhvr>
                                        <p:cTn id="29" dur="400" fill="hold">
                                          <p:stCondLst>
                                            <p:cond delay="400"/>
                                          </p:stCondLst>
                                        </p:cTn>
                                        <p:tgtEl>
                                          <p:spTgt spid="11"/>
                                        </p:tgtEl>
                                        <p:attrNameLst>
                                          <p:attrName>r</p:attrName>
                                        </p:attrNameLst>
                                      </p:cBhvr>
                                    </p:animRot>
                                    <p:animRot by="240000">
                                      <p:cBhvr>
                                        <p:cTn id="30" dur="400" fill="hold">
                                          <p:stCondLst>
                                            <p:cond delay="800"/>
                                          </p:stCondLst>
                                        </p:cTn>
                                        <p:tgtEl>
                                          <p:spTgt spid="11"/>
                                        </p:tgtEl>
                                        <p:attrNameLst>
                                          <p:attrName>r</p:attrName>
                                        </p:attrNameLst>
                                      </p:cBhvr>
                                    </p:animRot>
                                    <p:animRot by="-240000">
                                      <p:cBhvr>
                                        <p:cTn id="31" dur="400" fill="hold">
                                          <p:stCondLst>
                                            <p:cond delay="1200"/>
                                          </p:stCondLst>
                                        </p:cTn>
                                        <p:tgtEl>
                                          <p:spTgt spid="11"/>
                                        </p:tgtEl>
                                        <p:attrNameLst>
                                          <p:attrName>r</p:attrName>
                                        </p:attrNameLst>
                                      </p:cBhvr>
                                    </p:animRot>
                                    <p:animRot by="120000">
                                      <p:cBhvr>
                                        <p:cTn id="32" dur="400" fill="hold">
                                          <p:stCondLst>
                                            <p:cond delay="1600"/>
                                          </p:stCondLst>
                                        </p:cTn>
                                        <p:tgtEl>
                                          <p:spTgt spid="11"/>
                                        </p:tgtEl>
                                        <p:attrNameLst>
                                          <p:attrName>r</p:attrName>
                                        </p:attrNameLst>
                                      </p:cBhvr>
                                    </p:animRot>
                                  </p:childTnLst>
                                </p:cTn>
                              </p:par>
                              <p:par>
                                <p:cTn id="33" presetID="10" presetClass="entr" presetSubtype="0" fill="hold" grpId="0" nodeType="withEffect">
                                  <p:stCondLst>
                                    <p:cond delay="15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4" grpId="0" animBg="1"/>
      <p:bldP spid="5" grpId="0" animBg="1"/>
      <p:bldP spid="6" grpId="0" animBg="1"/>
      <p:bldP spid="7" grpId="0" animBg="1"/>
      <p:bldP spid="11" grpId="0" animBg="1"/>
      <p:bldP spid="11" grpId="1" animBg="1"/>
      <p:bldP spid="11"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grpSp>
        <p:nvGrpSpPr>
          <p:cNvPr id="3" name="组合 2"/>
          <p:cNvGrpSpPr/>
          <p:nvPr/>
        </p:nvGrpSpPr>
        <p:grpSpPr>
          <a:xfrm>
            <a:off x="7430993" y="2449475"/>
            <a:ext cx="1677511" cy="1374579"/>
            <a:chOff x="7737176" y="3044094"/>
            <a:chExt cx="1677511" cy="1374579"/>
          </a:xfrm>
        </p:grpSpPr>
        <p:grpSp>
          <p:nvGrpSpPr>
            <p:cNvPr id="4" name="组合 3"/>
            <p:cNvGrpSpPr/>
            <p:nvPr/>
          </p:nvGrpSpPr>
          <p:grpSpPr>
            <a:xfrm>
              <a:off x="7737176" y="3044094"/>
              <a:ext cx="1677511" cy="1374579"/>
              <a:chOff x="7647017" y="2699415"/>
              <a:chExt cx="2617944" cy="2145185"/>
            </a:xfrm>
          </p:grpSpPr>
          <p:sp>
            <p:nvSpPr>
              <p:cNvPr id="6"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sp>
            <p:nvSpPr>
              <p:cNvPr id="7" name="Oval 19"/>
              <p:cNvSpPr>
                <a:spLocks noChangeArrowheads="1"/>
              </p:cNvSpPr>
              <p:nvPr/>
            </p:nvSpPr>
            <p:spPr bwMode="auto">
              <a:xfrm>
                <a:off x="8011516" y="2699415"/>
                <a:ext cx="1931237" cy="1931674"/>
              </a:xfrm>
              <a:prstGeom prst="ellipse">
                <a:avLst/>
              </a:prstGeom>
              <a:solidFill>
                <a:srgbClr val="C0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grpSp>
        <p:sp>
          <p:nvSpPr>
            <p:cNvPr id="5" name="TextBox 4"/>
            <p:cNvSpPr txBox="1"/>
            <p:nvPr/>
          </p:nvSpPr>
          <p:spPr>
            <a:xfrm>
              <a:off x="8036109" y="3341756"/>
              <a:ext cx="108876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2017</a:t>
              </a:r>
              <a:endParaRPr kumimoji="0" lang="zh-CN" altLang="en-US"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sp>
        <p:nvSpPr>
          <p:cNvPr id="9" name="AutoShape 7"/>
          <p:cNvSpPr>
            <a:spLocks noChangeArrowheads="1"/>
          </p:cNvSpPr>
          <p:nvPr/>
        </p:nvSpPr>
        <p:spPr bwMode="auto">
          <a:xfrm>
            <a:off x="411794" y="2651633"/>
            <a:ext cx="6683690" cy="915987"/>
          </a:xfrm>
          <a:prstGeom prst="homePlate">
            <a:avLst>
              <a:gd name="adj" fmla="val 40030"/>
            </a:avLst>
          </a:prstGeom>
          <a:solidFill>
            <a:schemeClr val="bg1">
              <a:lumMod val="75000"/>
            </a:schemeClr>
          </a:solidFill>
          <a:ln w="9525">
            <a:solidFill>
              <a:srgbClr val="EAEAEA"/>
            </a:solidFill>
            <a:miter lim="800000"/>
          </a:ln>
          <a:effectLst/>
        </p:spPr>
        <p:txBody>
          <a:bodyPr wrap="none" anchor="ctr"/>
          <a:lstStyle/>
          <a:p>
            <a:pPr marL="357505" indent="-357505">
              <a:lnSpc>
                <a:spcPct val="120000"/>
              </a:lnSpc>
              <a:defRPr/>
            </a:pPr>
            <a:endParaRPr lang="zh-CN" altLang="en-US" sz="1200" kern="0" dirty="0">
              <a:solidFill>
                <a:srgbClr val="646464"/>
              </a:solidFill>
              <a:latin typeface="Arial" panose="020B0604020202020204" pitchFamily="34" charset="0"/>
              <a:ea typeface="微软雅黑" panose="020B0503020204020204" pitchFamily="34" charset="-122"/>
            </a:endParaRPr>
          </a:p>
        </p:txBody>
      </p:sp>
      <p:sp>
        <p:nvSpPr>
          <p:cNvPr id="10" name="AutoShape 8"/>
          <p:cNvSpPr>
            <a:spLocks noChangeArrowheads="1"/>
          </p:cNvSpPr>
          <p:nvPr/>
        </p:nvSpPr>
        <p:spPr bwMode="auto">
          <a:xfrm>
            <a:off x="4935451" y="2638551"/>
            <a:ext cx="567329" cy="938212"/>
          </a:xfrm>
          <a:prstGeom prst="chevron">
            <a:avLst>
              <a:gd name="adj" fmla="val 55472"/>
            </a:avLst>
          </a:prstGeom>
          <a:solidFill>
            <a:srgbClr val="C0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AutoShape 8"/>
          <p:cNvSpPr>
            <a:spLocks noChangeArrowheads="1"/>
          </p:cNvSpPr>
          <p:nvPr/>
        </p:nvSpPr>
        <p:spPr bwMode="auto">
          <a:xfrm>
            <a:off x="3150181" y="2638551"/>
            <a:ext cx="567329" cy="938212"/>
          </a:xfrm>
          <a:prstGeom prst="chevron">
            <a:avLst>
              <a:gd name="adj" fmla="val 55472"/>
            </a:avLst>
          </a:prstGeom>
          <a:solidFill>
            <a:srgbClr val="C0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AutoShape 8"/>
          <p:cNvSpPr>
            <a:spLocks noChangeArrowheads="1"/>
          </p:cNvSpPr>
          <p:nvPr/>
        </p:nvSpPr>
        <p:spPr bwMode="auto">
          <a:xfrm>
            <a:off x="1364911" y="2638551"/>
            <a:ext cx="567329" cy="938212"/>
          </a:xfrm>
          <a:prstGeom prst="chevron">
            <a:avLst>
              <a:gd name="adj" fmla="val 55472"/>
            </a:avLst>
          </a:prstGeom>
          <a:solidFill>
            <a:srgbClr val="C0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AutoShape 8"/>
          <p:cNvSpPr>
            <a:spLocks noChangeArrowheads="1"/>
          </p:cNvSpPr>
          <p:nvPr/>
        </p:nvSpPr>
        <p:spPr bwMode="auto">
          <a:xfrm>
            <a:off x="6720723" y="2638551"/>
            <a:ext cx="567329" cy="938212"/>
          </a:xfrm>
          <a:prstGeom prst="chevron">
            <a:avLst>
              <a:gd name="adj" fmla="val 55472"/>
            </a:avLst>
          </a:prstGeom>
          <a:solidFill>
            <a:srgbClr val="C0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53613" y="2924959"/>
            <a:ext cx="554960" cy="338554"/>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600" kern="0" dirty="0">
                <a:solidFill>
                  <a:schemeClr val="bg1"/>
                </a:solidFill>
                <a:latin typeface="Impact" panose="020B0806030902050204" pitchFamily="34" charset="0"/>
                <a:ea typeface="微软雅黑" panose="020B0503020204020204" pitchFamily="34" charset="-122"/>
              </a:rPr>
              <a:t>2011</a:t>
            </a:r>
            <a:endParaRPr lang="zh-CN" altLang="en-US" sz="1600" kern="0" dirty="0">
              <a:solidFill>
                <a:schemeClr val="bg1"/>
              </a:solidFill>
              <a:latin typeface="Impact" panose="020B0806030902050204" pitchFamily="34" charset="0"/>
              <a:ea typeface="微软雅黑" panose="020B0503020204020204" pitchFamily="34" charset="-122"/>
            </a:endParaRPr>
          </a:p>
        </p:txBody>
      </p:sp>
      <p:sp>
        <p:nvSpPr>
          <p:cNvPr id="16" name="TextBox 15"/>
          <p:cNvSpPr txBox="1"/>
          <p:nvPr/>
        </p:nvSpPr>
        <p:spPr>
          <a:xfrm>
            <a:off x="2237281" y="2924959"/>
            <a:ext cx="579005" cy="338554"/>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600" kern="0" dirty="0">
                <a:solidFill>
                  <a:schemeClr val="bg1"/>
                </a:solidFill>
                <a:latin typeface="Impact" panose="020B0806030902050204" pitchFamily="34" charset="0"/>
                <a:ea typeface="微软雅黑" panose="020B0503020204020204" pitchFamily="34" charset="-122"/>
              </a:rPr>
              <a:t>2012</a:t>
            </a:r>
            <a:endParaRPr lang="zh-CN" altLang="en-US" sz="1600" kern="0" dirty="0">
              <a:solidFill>
                <a:schemeClr val="bg1"/>
              </a:solidFill>
              <a:latin typeface="Impact" panose="020B0806030902050204" pitchFamily="34" charset="0"/>
              <a:ea typeface="微软雅黑" panose="020B0503020204020204" pitchFamily="34" charset="-122"/>
            </a:endParaRPr>
          </a:p>
        </p:txBody>
      </p:sp>
      <p:sp>
        <p:nvSpPr>
          <p:cNvPr id="17" name="TextBox 16"/>
          <p:cNvSpPr txBox="1"/>
          <p:nvPr/>
        </p:nvSpPr>
        <p:spPr>
          <a:xfrm>
            <a:off x="4024155" y="2924959"/>
            <a:ext cx="585417" cy="338554"/>
          </a:xfrm>
          <a:prstGeom prst="rect">
            <a:avLst/>
          </a:prstGeom>
          <a:noFill/>
        </p:spPr>
        <p:txBody>
          <a:bodyPr wrap="none" rtlCol="0">
            <a:spAutoFit/>
          </a:bodyPr>
          <a:lstStyle/>
          <a:p>
            <a:pPr>
              <a:defRPr/>
            </a:pPr>
            <a:r>
              <a:rPr lang="en-US" altLang="zh-CN" sz="1600" i="1" kern="0" dirty="0">
                <a:solidFill>
                  <a:schemeClr val="bg1"/>
                </a:solidFill>
                <a:latin typeface="Impact" panose="020B0806030902050204" pitchFamily="34" charset="0"/>
                <a:ea typeface="微软雅黑" panose="020B0503020204020204" pitchFamily="34" charset="-122"/>
              </a:rPr>
              <a:t>2013</a:t>
            </a:r>
            <a:endParaRPr lang="zh-CN" altLang="en-US" sz="1600" i="1" kern="0" dirty="0">
              <a:solidFill>
                <a:schemeClr val="bg1"/>
              </a:solidFill>
              <a:latin typeface="Impact" panose="020B0806030902050204" pitchFamily="34" charset="0"/>
              <a:ea typeface="微软雅黑" panose="020B0503020204020204" pitchFamily="34" charset="-122"/>
            </a:endParaRPr>
          </a:p>
        </p:txBody>
      </p:sp>
      <p:sp>
        <p:nvSpPr>
          <p:cNvPr id="18" name="TextBox 17"/>
          <p:cNvSpPr txBox="1"/>
          <p:nvPr/>
        </p:nvSpPr>
        <p:spPr>
          <a:xfrm>
            <a:off x="5809425" y="2924959"/>
            <a:ext cx="579005" cy="338554"/>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600" kern="0" dirty="0">
                <a:solidFill>
                  <a:schemeClr val="bg1"/>
                </a:solidFill>
                <a:latin typeface="Impact" panose="020B0806030902050204" pitchFamily="34" charset="0"/>
                <a:ea typeface="微软雅黑" panose="020B0503020204020204" pitchFamily="34" charset="-122"/>
              </a:rPr>
              <a:t>2014</a:t>
            </a:r>
            <a:endParaRPr lang="zh-CN" altLang="en-US" sz="1600" kern="0" dirty="0">
              <a:solidFill>
                <a:schemeClr val="bg1"/>
              </a:solidFill>
              <a:latin typeface="Impact" panose="020B0806030902050204" pitchFamily="34" charset="0"/>
              <a:ea typeface="微软雅黑" panose="020B0503020204020204" pitchFamily="34" charset="-122"/>
            </a:endParaRPr>
          </a:p>
        </p:txBody>
      </p:sp>
      <p:grpSp>
        <p:nvGrpSpPr>
          <p:cNvPr id="19" name="组合 18"/>
          <p:cNvGrpSpPr/>
          <p:nvPr/>
        </p:nvGrpSpPr>
        <p:grpSpPr>
          <a:xfrm>
            <a:off x="692583" y="3414251"/>
            <a:ext cx="1925931" cy="1261997"/>
            <a:chOff x="941884" y="3983470"/>
            <a:chExt cx="1925931" cy="1261997"/>
          </a:xfrm>
        </p:grpSpPr>
        <p:cxnSp>
          <p:nvCxnSpPr>
            <p:cNvPr id="20" name="直接连接符 19"/>
            <p:cNvCxnSpPr/>
            <p:nvPr/>
          </p:nvCxnSpPr>
          <p:spPr>
            <a:xfrm>
              <a:off x="941884" y="3983470"/>
              <a:ext cx="0" cy="1208280"/>
            </a:xfrm>
            <a:prstGeom prst="line">
              <a:avLst/>
            </a:prstGeom>
            <a:noFill/>
            <a:ln w="9525" cap="flat" cmpd="sng" algn="ctr">
              <a:solidFill>
                <a:srgbClr val="C00000"/>
              </a:solidFill>
              <a:prstDash val="solid"/>
              <a:headEnd type="oval" w="med" len="med"/>
              <a:tailEnd type="oval" w="med" len="med"/>
            </a:ln>
            <a:effectLst/>
          </p:spPr>
        </p:cxnSp>
        <p:sp>
          <p:nvSpPr>
            <p:cNvPr id="21" name="TextBox 20"/>
            <p:cNvSpPr txBox="1"/>
            <p:nvPr/>
          </p:nvSpPr>
          <p:spPr>
            <a:xfrm>
              <a:off x="941884" y="4183638"/>
              <a:ext cx="1925931" cy="1061829"/>
            </a:xfrm>
            <a:prstGeom prst="rect">
              <a:avLst/>
            </a:prstGeom>
            <a:noFill/>
          </p:spPr>
          <p:txBody>
            <a:bodyPr wrap="square" rtlCol="0">
              <a:spAutoFit/>
            </a:bodyPr>
            <a:lstStyle/>
            <a:p>
              <a:pPr>
                <a:lnSpc>
                  <a:spcPct val="150000"/>
                </a:lnSpc>
                <a:defRPr/>
              </a:pPr>
              <a:r>
                <a:rPr lang="zh-CN" altLang="en-US" b="1" kern="0" dirty="0">
                  <a:latin typeface="Arial" panose="020B0604020202020204" pitchFamily="34" charset="0"/>
                  <a:ea typeface="微软雅黑" panose="020B0503020204020204" pitchFamily="34" charset="-122"/>
                </a:rPr>
                <a:t>此处添加标题</a:t>
              </a:r>
              <a:endParaRPr lang="en-US" altLang="zh-CN" b="1" kern="0" dirty="0">
                <a:latin typeface="Arial" panose="020B0604020202020204" pitchFamily="34" charset="0"/>
                <a:ea typeface="微软雅黑" panose="020B0503020204020204" pitchFamily="34" charset="-122"/>
              </a:endParaRPr>
            </a:p>
            <a:p>
              <a:pPr>
                <a:lnSpc>
                  <a:spcPct val="150000"/>
                </a:lnSpc>
                <a:defRPr/>
              </a:pPr>
              <a:r>
                <a:rPr lang="zh-CN" altLang="en-US" sz="1200" kern="0" dirty="0">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latin typeface="Arial" panose="020B0604020202020204" pitchFamily="34" charset="0"/>
                  <a:ea typeface="微软雅黑" panose="020B0503020204020204" pitchFamily="34" charset="-122"/>
                </a:rPr>
                <a:t>点击此处添加段落文本</a:t>
              </a:r>
            </a:p>
          </p:txBody>
        </p:sp>
      </p:grpSp>
      <p:grpSp>
        <p:nvGrpSpPr>
          <p:cNvPr id="22" name="组合 21"/>
          <p:cNvGrpSpPr/>
          <p:nvPr/>
        </p:nvGrpSpPr>
        <p:grpSpPr>
          <a:xfrm>
            <a:off x="2480213" y="1347614"/>
            <a:ext cx="1925931" cy="1502549"/>
            <a:chOff x="2293144" y="1916832"/>
            <a:chExt cx="1925931" cy="1502549"/>
          </a:xfrm>
        </p:grpSpPr>
        <p:cxnSp>
          <p:nvCxnSpPr>
            <p:cNvPr id="23" name="直接连接符 22"/>
            <p:cNvCxnSpPr/>
            <p:nvPr/>
          </p:nvCxnSpPr>
          <p:spPr>
            <a:xfrm>
              <a:off x="2293144" y="2060848"/>
              <a:ext cx="0" cy="1358533"/>
            </a:xfrm>
            <a:prstGeom prst="line">
              <a:avLst/>
            </a:prstGeom>
            <a:noFill/>
            <a:ln w="9525" cap="flat" cmpd="sng" algn="ctr">
              <a:solidFill>
                <a:srgbClr val="C00000"/>
              </a:solidFill>
              <a:prstDash val="solid"/>
              <a:headEnd type="oval" w="med" len="med"/>
              <a:tailEnd type="oval" w="med" len="med"/>
            </a:ln>
            <a:effectLst/>
          </p:spPr>
        </p:cxnSp>
        <p:sp>
          <p:nvSpPr>
            <p:cNvPr id="24" name="TextBox 23"/>
            <p:cNvSpPr txBox="1"/>
            <p:nvPr/>
          </p:nvSpPr>
          <p:spPr>
            <a:xfrm>
              <a:off x="2293144" y="1916832"/>
              <a:ext cx="1925931" cy="1061829"/>
            </a:xfrm>
            <a:prstGeom prst="rect">
              <a:avLst/>
            </a:prstGeom>
            <a:noFill/>
          </p:spPr>
          <p:txBody>
            <a:bodyPr wrap="square" rtlCol="0">
              <a:spAutoFit/>
            </a:bodyPr>
            <a:lstStyle/>
            <a:p>
              <a:pPr>
                <a:lnSpc>
                  <a:spcPct val="150000"/>
                </a:lnSpc>
                <a:defRPr/>
              </a:pPr>
              <a:r>
                <a:rPr lang="zh-CN" altLang="en-US" b="1" kern="0" dirty="0">
                  <a:latin typeface="Arial" panose="020B0604020202020204" pitchFamily="34" charset="0"/>
                  <a:ea typeface="微软雅黑" panose="020B0503020204020204" pitchFamily="34" charset="-122"/>
                </a:rPr>
                <a:t>此处添加标题</a:t>
              </a:r>
              <a:endParaRPr lang="en-US" altLang="zh-CN" b="1" kern="0" dirty="0">
                <a:latin typeface="Arial" panose="020B0604020202020204" pitchFamily="34" charset="0"/>
                <a:ea typeface="微软雅黑" panose="020B0503020204020204" pitchFamily="34" charset="-122"/>
              </a:endParaRPr>
            </a:p>
            <a:p>
              <a:pPr>
                <a:lnSpc>
                  <a:spcPct val="150000"/>
                </a:lnSpc>
                <a:defRPr/>
              </a:pPr>
              <a:r>
                <a:rPr lang="zh-CN" altLang="en-US" sz="1200" kern="0" dirty="0">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latin typeface="Arial" panose="020B0604020202020204" pitchFamily="34" charset="0"/>
                  <a:ea typeface="微软雅黑" panose="020B0503020204020204" pitchFamily="34" charset="-122"/>
                </a:rPr>
                <a:t>点击此处添加段落文本</a:t>
              </a:r>
            </a:p>
          </p:txBody>
        </p:sp>
      </p:grpSp>
      <p:grpSp>
        <p:nvGrpSpPr>
          <p:cNvPr id="25" name="组合 24"/>
          <p:cNvGrpSpPr/>
          <p:nvPr/>
        </p:nvGrpSpPr>
        <p:grpSpPr>
          <a:xfrm>
            <a:off x="4228220" y="3435845"/>
            <a:ext cx="1925931" cy="1474718"/>
            <a:chOff x="3641104" y="3980384"/>
            <a:chExt cx="1925931" cy="1474717"/>
          </a:xfrm>
        </p:grpSpPr>
        <p:cxnSp>
          <p:nvCxnSpPr>
            <p:cNvPr id="26" name="直接连接符 25"/>
            <p:cNvCxnSpPr/>
            <p:nvPr/>
          </p:nvCxnSpPr>
          <p:spPr>
            <a:xfrm>
              <a:off x="3648596" y="3980384"/>
              <a:ext cx="0" cy="1358533"/>
            </a:xfrm>
            <a:prstGeom prst="line">
              <a:avLst/>
            </a:prstGeom>
            <a:noFill/>
            <a:ln w="9525" cap="flat" cmpd="sng" algn="ctr">
              <a:solidFill>
                <a:srgbClr val="C00000"/>
              </a:solidFill>
              <a:prstDash val="solid"/>
              <a:headEnd type="oval" w="med" len="med"/>
              <a:tailEnd type="oval" w="med" len="med"/>
            </a:ln>
            <a:effectLst/>
          </p:spPr>
        </p:cxnSp>
        <p:sp>
          <p:nvSpPr>
            <p:cNvPr id="27" name="TextBox 26"/>
            <p:cNvSpPr txBox="1"/>
            <p:nvPr/>
          </p:nvSpPr>
          <p:spPr>
            <a:xfrm>
              <a:off x="3641104" y="4393273"/>
              <a:ext cx="1925931" cy="1061828"/>
            </a:xfrm>
            <a:prstGeom prst="rect">
              <a:avLst/>
            </a:prstGeom>
            <a:noFill/>
          </p:spPr>
          <p:txBody>
            <a:bodyPr wrap="square" rtlCol="0">
              <a:spAutoFit/>
            </a:bodyPr>
            <a:lstStyle/>
            <a:p>
              <a:pPr>
                <a:lnSpc>
                  <a:spcPct val="150000"/>
                </a:lnSpc>
                <a:defRPr/>
              </a:pPr>
              <a:r>
                <a:rPr lang="zh-CN" altLang="en-US" b="1" kern="0" dirty="0">
                  <a:latin typeface="Arial" panose="020B0604020202020204" pitchFamily="34" charset="0"/>
                  <a:ea typeface="微软雅黑" panose="020B0503020204020204" pitchFamily="34" charset="-122"/>
                </a:rPr>
                <a:t>此处添加标题</a:t>
              </a:r>
              <a:endParaRPr lang="en-US" altLang="zh-CN" b="1" kern="0" dirty="0">
                <a:latin typeface="Arial" panose="020B0604020202020204" pitchFamily="34" charset="0"/>
                <a:ea typeface="微软雅黑" panose="020B0503020204020204" pitchFamily="34" charset="-122"/>
              </a:endParaRPr>
            </a:p>
            <a:p>
              <a:pPr>
                <a:lnSpc>
                  <a:spcPct val="150000"/>
                </a:lnSpc>
                <a:defRPr/>
              </a:pPr>
              <a:r>
                <a:rPr lang="zh-CN" altLang="en-US" sz="1200" kern="0" dirty="0">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latin typeface="Arial" panose="020B0604020202020204" pitchFamily="34" charset="0"/>
                  <a:ea typeface="微软雅黑" panose="020B0503020204020204" pitchFamily="34" charset="-122"/>
                </a:rPr>
                <a:t>点击此处添加段落文本</a:t>
              </a:r>
            </a:p>
          </p:txBody>
        </p:sp>
      </p:grpSp>
      <p:grpSp>
        <p:nvGrpSpPr>
          <p:cNvPr id="28" name="组合 27"/>
          <p:cNvGrpSpPr/>
          <p:nvPr/>
        </p:nvGrpSpPr>
        <p:grpSpPr>
          <a:xfrm>
            <a:off x="6046705" y="1347614"/>
            <a:ext cx="1925931" cy="1502549"/>
            <a:chOff x="5044092" y="1916832"/>
            <a:chExt cx="1925931" cy="1502549"/>
          </a:xfrm>
        </p:grpSpPr>
        <p:cxnSp>
          <p:nvCxnSpPr>
            <p:cNvPr id="29" name="直接连接符 28"/>
            <p:cNvCxnSpPr/>
            <p:nvPr/>
          </p:nvCxnSpPr>
          <p:spPr>
            <a:xfrm>
              <a:off x="5044092" y="2060848"/>
              <a:ext cx="0" cy="1358533"/>
            </a:xfrm>
            <a:prstGeom prst="line">
              <a:avLst/>
            </a:prstGeom>
            <a:noFill/>
            <a:ln w="9525" cap="flat" cmpd="sng" algn="ctr">
              <a:solidFill>
                <a:srgbClr val="C00000"/>
              </a:solidFill>
              <a:prstDash val="solid"/>
              <a:headEnd type="oval" w="med" len="med"/>
              <a:tailEnd type="oval" w="med" len="med"/>
            </a:ln>
            <a:effectLst/>
          </p:spPr>
        </p:cxnSp>
        <p:sp>
          <p:nvSpPr>
            <p:cNvPr id="30" name="TextBox 29"/>
            <p:cNvSpPr txBox="1"/>
            <p:nvPr/>
          </p:nvSpPr>
          <p:spPr>
            <a:xfrm>
              <a:off x="5044092" y="1916832"/>
              <a:ext cx="1925931" cy="1061829"/>
            </a:xfrm>
            <a:prstGeom prst="rect">
              <a:avLst/>
            </a:prstGeom>
            <a:noFill/>
          </p:spPr>
          <p:txBody>
            <a:bodyPr wrap="square" rtlCol="0">
              <a:spAutoFit/>
            </a:bodyPr>
            <a:lstStyle/>
            <a:p>
              <a:pPr>
                <a:lnSpc>
                  <a:spcPct val="150000"/>
                </a:lnSpc>
                <a:defRPr/>
              </a:pPr>
              <a:r>
                <a:rPr lang="zh-CN" altLang="en-US" b="1" kern="0" dirty="0">
                  <a:latin typeface="Arial" panose="020B0604020202020204" pitchFamily="34" charset="0"/>
                  <a:ea typeface="微软雅黑" panose="020B0503020204020204" pitchFamily="34" charset="-122"/>
                </a:rPr>
                <a:t>此处添加标题</a:t>
              </a:r>
              <a:endParaRPr lang="en-US" altLang="zh-CN" b="1" kern="0" dirty="0">
                <a:latin typeface="Arial" panose="020B0604020202020204" pitchFamily="34" charset="0"/>
                <a:ea typeface="微软雅黑" panose="020B0503020204020204" pitchFamily="34" charset="-122"/>
              </a:endParaRPr>
            </a:p>
            <a:p>
              <a:pPr>
                <a:lnSpc>
                  <a:spcPct val="150000"/>
                </a:lnSpc>
                <a:defRPr/>
              </a:pPr>
              <a:r>
                <a:rPr lang="zh-CN" altLang="en-US" sz="1200" kern="0" dirty="0">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latin typeface="Arial" panose="020B0604020202020204" pitchFamily="34" charset="0"/>
                  <a:ea typeface="微软雅黑" panose="020B0503020204020204" pitchFamily="34" charset="-122"/>
                </a:rPr>
                <a:t>点击此处添加段落文本</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50" fill="hold"/>
                                        <p:tgtEl>
                                          <p:spTgt spid="12"/>
                                        </p:tgtEl>
                                        <p:attrNameLst>
                                          <p:attrName>ppt_x</p:attrName>
                                        </p:attrNameLst>
                                      </p:cBhvr>
                                      <p:tavLst>
                                        <p:tav tm="0">
                                          <p:val>
                                            <p:strVal val="0-#ppt_w/2"/>
                                          </p:val>
                                        </p:tav>
                                        <p:tav tm="100000">
                                          <p:val>
                                            <p:strVal val="#ppt_x"/>
                                          </p:val>
                                        </p:tav>
                                      </p:tavLst>
                                    </p:anim>
                                    <p:anim calcmode="lin" valueType="num">
                                      <p:cBhvr additive="base">
                                        <p:cTn id="17" dur="25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fill="hold"/>
                                        <p:tgtEl>
                                          <p:spTgt spid="11"/>
                                        </p:tgtEl>
                                        <p:attrNameLst>
                                          <p:attrName>ppt_x</p:attrName>
                                        </p:attrNameLst>
                                      </p:cBhvr>
                                      <p:tavLst>
                                        <p:tav tm="0">
                                          <p:val>
                                            <p:strVal val="0-#ppt_w/2"/>
                                          </p:val>
                                        </p:tav>
                                        <p:tav tm="100000">
                                          <p:val>
                                            <p:strVal val="#ppt_x"/>
                                          </p:val>
                                        </p:tav>
                                      </p:tavLst>
                                    </p:anim>
                                    <p:anim calcmode="lin" valueType="num">
                                      <p:cBhvr additive="base">
                                        <p:cTn id="21" dur="2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50" fill="hold"/>
                                        <p:tgtEl>
                                          <p:spTgt spid="10"/>
                                        </p:tgtEl>
                                        <p:attrNameLst>
                                          <p:attrName>ppt_x</p:attrName>
                                        </p:attrNameLst>
                                      </p:cBhvr>
                                      <p:tavLst>
                                        <p:tav tm="0">
                                          <p:val>
                                            <p:strVal val="0-#ppt_w/2"/>
                                          </p:val>
                                        </p:tav>
                                        <p:tav tm="100000">
                                          <p:val>
                                            <p:strVal val="#ppt_x"/>
                                          </p:val>
                                        </p:tav>
                                      </p:tavLst>
                                    </p:anim>
                                    <p:anim calcmode="lin" valueType="num">
                                      <p:cBhvr additive="base">
                                        <p:cTn id="25" dur="2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75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50" fill="hold"/>
                                        <p:tgtEl>
                                          <p:spTgt spid="13"/>
                                        </p:tgtEl>
                                        <p:attrNameLst>
                                          <p:attrName>ppt_x</p:attrName>
                                        </p:attrNameLst>
                                      </p:cBhvr>
                                      <p:tavLst>
                                        <p:tav tm="0">
                                          <p:val>
                                            <p:strVal val="0-#ppt_w/2"/>
                                          </p:val>
                                        </p:tav>
                                        <p:tav tm="100000">
                                          <p:val>
                                            <p:strVal val="#ppt_x"/>
                                          </p:val>
                                        </p:tav>
                                      </p:tavLst>
                                    </p:anim>
                                    <p:anim calcmode="lin" valueType="num">
                                      <p:cBhvr additive="base">
                                        <p:cTn id="29" dur="25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2" presetClass="entr" presetSubtype="4"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250"/>
                                        <p:tgtEl>
                                          <p:spTgt spid="19"/>
                                        </p:tgtEl>
                                      </p:cBhvr>
                                    </p:animEffect>
                                  </p:childTnLst>
                                </p:cTn>
                              </p:par>
                              <p:par>
                                <p:cTn id="61" presetID="22" presetClass="entr" presetSubtype="4"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250"/>
                                        <p:tgtEl>
                                          <p:spTgt spid="22"/>
                                        </p:tgtEl>
                                      </p:cBhvr>
                                    </p:animEffect>
                                  </p:childTnLst>
                                </p:cTn>
                              </p:par>
                              <p:par>
                                <p:cTn id="64" presetID="22" presetClass="entr" presetSubtype="4"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250"/>
                                        <p:tgtEl>
                                          <p:spTgt spid="25"/>
                                        </p:tgtEl>
                                      </p:cBhvr>
                                    </p:animEffect>
                                  </p:childTnLst>
                                </p:cTn>
                              </p:par>
                              <p:par>
                                <p:cTn id="67" presetID="22" presetClass="entr" presetSubtype="4"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P spid="10" grpId="0" animBg="1"/>
      <p:bldP spid="11" grpId="0" animBg="1"/>
      <p:bldP spid="12" grpId="0" animBg="1"/>
      <p:bldP spid="13" grpId="0" animBg="1"/>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435654"/>
            <a:ext cx="3057247" cy="523220"/>
          </a:xfrm>
          <a:prstGeom prst="rect">
            <a:avLst/>
          </a:prstGeom>
          <a:noFill/>
        </p:spPr>
        <p:txBody>
          <a:bodyPr wrap="none" lIns="91426" tIns="45712" rIns="91426" bIns="45712" rtlCol="0">
            <a:spAutoFit/>
          </a:bodyPr>
          <a:lstStyle/>
          <a:p>
            <a:r>
              <a:rPr lang="zh-CN" altLang="en-US" sz="2800" b="1" dirty="0">
                <a:gradFill>
                  <a:gsLst>
                    <a:gs pos="100000">
                      <a:schemeClr val="bg1"/>
                    </a:gs>
                    <a:gs pos="0">
                      <a:schemeClr val="bg1">
                        <a:lumMod val="95000"/>
                        <a:lumOff val="5000"/>
                      </a:schemeClr>
                    </a:gs>
                  </a:gsLst>
                  <a:lin ang="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单击添加标题内容</a:t>
            </a:r>
          </a:p>
        </p:txBody>
      </p:sp>
      <p:sp>
        <p:nvSpPr>
          <p:cNvPr id="3" name="Freeform 239"/>
          <p:cNvSpPr>
            <a:spLocks noEditPoints="1"/>
          </p:cNvSpPr>
          <p:nvPr/>
        </p:nvSpPr>
        <p:spPr bwMode="auto">
          <a:xfrm>
            <a:off x="3706003" y="1929310"/>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C00000"/>
          </a:solidFill>
          <a:ln>
            <a:solidFill>
              <a:srgbClr val="C00000"/>
            </a:solid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Freeform 240"/>
          <p:cNvSpPr>
            <a:spLocks noEditPoints="1"/>
          </p:cNvSpPr>
          <p:nvPr/>
        </p:nvSpPr>
        <p:spPr bwMode="auto">
          <a:xfrm>
            <a:off x="2088903" y="2959331"/>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C00000"/>
          </a:solidFill>
          <a:ln>
            <a:solidFill>
              <a:srgbClr val="C00000"/>
            </a:solid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241"/>
          <p:cNvSpPr>
            <a:spLocks noEditPoints="1"/>
          </p:cNvSpPr>
          <p:nvPr/>
        </p:nvSpPr>
        <p:spPr bwMode="auto">
          <a:xfrm>
            <a:off x="877901" y="2554535"/>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C00000"/>
          </a:solidFill>
          <a:ln>
            <a:solidFill>
              <a:srgbClr val="C00000"/>
            </a:solid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Freeform 247"/>
          <p:cNvSpPr>
            <a:spLocks noEditPoints="1"/>
          </p:cNvSpPr>
          <p:nvPr/>
        </p:nvSpPr>
        <p:spPr bwMode="auto">
          <a:xfrm>
            <a:off x="2787197" y="3658568"/>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C00000"/>
          </a:solidFill>
          <a:ln>
            <a:solidFill>
              <a:srgbClr val="C00000"/>
            </a:solid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248"/>
          <p:cNvSpPr>
            <a:spLocks noEditPoints="1"/>
          </p:cNvSpPr>
          <p:nvPr/>
        </p:nvSpPr>
        <p:spPr bwMode="auto">
          <a:xfrm>
            <a:off x="4521115" y="2732187"/>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C00000"/>
          </a:solidFill>
          <a:ln>
            <a:solidFill>
              <a:srgbClr val="C00000"/>
            </a:solid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249"/>
          <p:cNvSpPr>
            <a:spLocks noEditPoints="1"/>
          </p:cNvSpPr>
          <p:nvPr/>
        </p:nvSpPr>
        <p:spPr bwMode="auto">
          <a:xfrm>
            <a:off x="1385871" y="3063550"/>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C00000"/>
          </a:solidFill>
          <a:ln>
            <a:solidFill>
              <a:srgbClr val="C00000"/>
            </a:solid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9" name="Group 9"/>
          <p:cNvGrpSpPr/>
          <p:nvPr/>
        </p:nvGrpSpPr>
        <p:grpSpPr>
          <a:xfrm>
            <a:off x="716190" y="2356121"/>
            <a:ext cx="1138203" cy="1884213"/>
            <a:chOff x="1498443" y="3296141"/>
            <a:chExt cx="1376598" cy="2280056"/>
          </a:xfrm>
          <a:solidFill>
            <a:srgbClr val="C00000"/>
          </a:solidFill>
        </p:grpSpPr>
        <p:grpSp>
          <p:nvGrpSpPr>
            <p:cNvPr id="10" name="Group 10"/>
            <p:cNvGrpSpPr/>
            <p:nvPr/>
          </p:nvGrpSpPr>
          <p:grpSpPr>
            <a:xfrm rot="20700000">
              <a:off x="1498443" y="3464825"/>
              <a:ext cx="1055686" cy="2111372"/>
              <a:chOff x="1480457" y="3328209"/>
              <a:chExt cx="1055686" cy="2111372"/>
            </a:xfrm>
            <a:grpFill/>
          </p:grpSpPr>
          <p:sp>
            <p:nvSpPr>
              <p:cNvPr id="13"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rgbClr val="C0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rgbClr val="C0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1" name="Oval 11"/>
            <p:cNvSpPr/>
            <p:nvPr/>
          </p:nvSpPr>
          <p:spPr>
            <a:xfrm>
              <a:off x="2221301" y="3296141"/>
              <a:ext cx="174172" cy="174172"/>
            </a:xfrm>
            <a:prstGeom prst="ellipse">
              <a:avLst/>
            </a:prstGeom>
            <a:grp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Oval 12"/>
            <p:cNvSpPr/>
            <p:nvPr/>
          </p:nvSpPr>
          <p:spPr>
            <a:xfrm>
              <a:off x="2700869" y="5282871"/>
              <a:ext cx="174172" cy="174172"/>
            </a:xfrm>
            <a:prstGeom prst="ellipse">
              <a:avLst/>
            </a:prstGeom>
            <a:grp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15"/>
          <p:cNvSpPr txBox="1"/>
          <p:nvPr/>
        </p:nvSpPr>
        <p:spPr>
          <a:xfrm>
            <a:off x="683568" y="1569669"/>
            <a:ext cx="1178530" cy="384081"/>
          </a:xfrm>
          <a:prstGeom prst="rect">
            <a:avLst/>
          </a:prstGeom>
          <a:noFill/>
        </p:spPr>
        <p:txBody>
          <a:bodyPr wrap="none" lIns="75566" tIns="37783" rIns="75566" bIns="37783"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添加标题</a:t>
            </a:r>
            <a:endParaRPr kumimoji="0" lang="id-ID"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7" name="TextBox 16"/>
          <p:cNvSpPr txBox="1"/>
          <p:nvPr/>
        </p:nvSpPr>
        <p:spPr>
          <a:xfrm>
            <a:off x="683568" y="1888113"/>
            <a:ext cx="2228041" cy="423900"/>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nvGrpSpPr>
          <p:cNvPr id="18" name="Group 17"/>
          <p:cNvGrpSpPr/>
          <p:nvPr/>
        </p:nvGrpSpPr>
        <p:grpSpPr>
          <a:xfrm>
            <a:off x="6074133" y="1792217"/>
            <a:ext cx="2228041" cy="758374"/>
            <a:chOff x="8198838" y="2976912"/>
            <a:chExt cx="2694701" cy="917696"/>
          </a:xfrm>
        </p:grpSpPr>
        <p:sp>
          <p:nvSpPr>
            <p:cNvPr id="19" name="TextBox 18"/>
            <p:cNvSpPr txBox="1"/>
            <p:nvPr/>
          </p:nvSpPr>
          <p:spPr>
            <a:xfrm>
              <a:off x="8198838" y="2976912"/>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添加标题</a:t>
              </a:r>
              <a:endParaRPr kumimoji="0" lang="id-ID"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8198838" y="3362257"/>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21" name="Group 20"/>
          <p:cNvGrpSpPr/>
          <p:nvPr/>
        </p:nvGrpSpPr>
        <p:grpSpPr>
          <a:xfrm>
            <a:off x="6074133" y="4011912"/>
            <a:ext cx="2228041" cy="758374"/>
            <a:chOff x="8198838" y="3752829"/>
            <a:chExt cx="2694701" cy="917696"/>
          </a:xfrm>
        </p:grpSpPr>
        <p:sp>
          <p:nvSpPr>
            <p:cNvPr id="22" name="TextBox 21"/>
            <p:cNvSpPr txBox="1"/>
            <p:nvPr/>
          </p:nvSpPr>
          <p:spPr>
            <a:xfrm>
              <a:off x="8198838" y="3752829"/>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添加标题</a:t>
              </a:r>
              <a:endParaRPr kumimoji="0" lang="id-ID"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8198838" y="4138174"/>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sp>
        <p:nvSpPr>
          <p:cNvPr id="24" name="TextBox 23"/>
          <p:cNvSpPr txBox="1"/>
          <p:nvPr/>
        </p:nvSpPr>
        <p:spPr>
          <a:xfrm>
            <a:off x="6082565" y="2683532"/>
            <a:ext cx="2928164" cy="1230466"/>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kumimoji="0" lang="id-ID" sz="1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 </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此处添加详细文本描述，并符合整体语言风格，语言描述尽量简洁生动。</a:t>
            </a: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25" name="Straight Connector 24"/>
          <p:cNvCxnSpPr/>
          <p:nvPr/>
        </p:nvCxnSpPr>
        <p:spPr>
          <a:xfrm>
            <a:off x="4085164" y="4519923"/>
            <a:ext cx="1967751" cy="0"/>
          </a:xfrm>
          <a:prstGeom prst="line">
            <a:avLst/>
          </a:prstGeom>
          <a:noFill/>
          <a:ln w="28575" cap="flat" cmpd="sng" algn="ctr">
            <a:solidFill>
              <a:srgbClr val="C00000"/>
            </a:solidFill>
            <a:prstDash val="sysDash"/>
            <a:tailEnd type="oval"/>
          </a:ln>
          <a:effectLst/>
        </p:spPr>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53" presetClass="entr" presetSubtype="16"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1"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8" presetClass="emph" presetSubtype="0" fill="hold" grpId="0" nodeType="withEffect">
                                  <p:stCondLst>
                                    <p:cond delay="0"/>
                                  </p:stCondLst>
                                  <p:childTnLst>
                                    <p:animRot by="21600000">
                                      <p:cBhvr>
                                        <p:cTn id="39" dur="5750" fill="hold"/>
                                        <p:tgtEl>
                                          <p:spTgt spid="4"/>
                                        </p:tgtEl>
                                        <p:attrNameLst>
                                          <p:attrName>r</p:attrName>
                                        </p:attrNameLst>
                                      </p:cBhvr>
                                    </p:animRot>
                                  </p:childTnLst>
                                </p:cTn>
                              </p:par>
                              <p:par>
                                <p:cTn id="40" presetID="8" presetClass="emph" presetSubtype="0" fill="hold" grpId="0" nodeType="withEffect">
                                  <p:stCondLst>
                                    <p:cond delay="0"/>
                                  </p:stCondLst>
                                  <p:childTnLst>
                                    <p:animRot by="-21600000">
                                      <p:cBhvr>
                                        <p:cTn id="41" dur="5750" fill="hold"/>
                                        <p:tgtEl>
                                          <p:spTgt spid="5"/>
                                        </p:tgtEl>
                                        <p:attrNameLst>
                                          <p:attrName>r</p:attrName>
                                        </p:attrNameLst>
                                      </p:cBhvr>
                                    </p:animRot>
                                  </p:childTnLst>
                                </p:cTn>
                              </p:par>
                              <p:par>
                                <p:cTn id="42" presetID="8" presetClass="emph" presetSubtype="0" fill="hold" grpId="0" nodeType="withEffect">
                                  <p:stCondLst>
                                    <p:cond delay="0"/>
                                  </p:stCondLst>
                                  <p:childTnLst>
                                    <p:animRot by="-21600000">
                                      <p:cBhvr>
                                        <p:cTn id="43" dur="5750" fill="hold"/>
                                        <p:tgtEl>
                                          <p:spTgt spid="3"/>
                                        </p:tgtEl>
                                        <p:attrNameLst>
                                          <p:attrName>r</p:attrName>
                                        </p:attrNameLst>
                                      </p:cBhvr>
                                    </p:animRot>
                                  </p:childTnLst>
                                </p:cTn>
                              </p:par>
                              <p:par>
                                <p:cTn id="44" presetID="22" presetClass="entr" presetSubtype="4" fill="hold" nodeType="withEffect">
                                  <p:stCondLst>
                                    <p:cond delay="150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2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nodeType="withEffect">
                                  <p:stCondLst>
                                    <p:cond delay="30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35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22" presetClass="entr" presetSubtype="8" fill="hold" nodeType="withEffect">
                                  <p:stCondLst>
                                    <p:cond delay="400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10" presetClass="entr" presetSubtype="0" fill="hold" nodeType="withEffect">
                                  <p:stCondLst>
                                    <p:cond delay="450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3" grpId="1" animBg="1"/>
      <p:bldP spid="4" grpId="0" animBg="1"/>
      <p:bldP spid="4" grpId="1" animBg="1"/>
      <p:bldP spid="5" grpId="0" animBg="1"/>
      <p:bldP spid="5" grpId="1" animBg="1"/>
      <p:bldP spid="6" grpId="0" animBg="1"/>
      <p:bldP spid="7" grpId="0" animBg="1"/>
      <p:bldP spid="8" grpId="0" animBg="1"/>
      <p:bldP spid="16" grpId="0"/>
      <p:bldP spid="17" grpId="0"/>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60">
    <a:dk1>
      <a:sysClr val="windowText" lastClr="000000"/>
    </a:dk1>
    <a:lt1>
      <a:sysClr val="window" lastClr="FFFFFF"/>
    </a:lt1>
    <a:dk2>
      <a:srgbClr val="7F7F7F"/>
    </a:dk2>
    <a:lt2>
      <a:srgbClr val="7F7F7F"/>
    </a:lt2>
    <a:accent1>
      <a:srgbClr val="006DF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主题">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2651</Words>
  <Application>Microsoft Office PowerPoint</Application>
  <PresentationFormat>全屏显示(16:9)</PresentationFormat>
  <Paragraphs>419</Paragraphs>
  <Slides>36</Slides>
  <Notes>1</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vt:i4>
      </vt:variant>
    </vt:vector>
  </HeadingPairs>
  <TitlesOfParts>
    <vt:vector size="43" baseType="lpstr">
      <vt:lpstr>Roboto</vt:lpstr>
      <vt:lpstr>微软雅黑</vt:lpstr>
      <vt:lpstr>Arial</vt:lpstr>
      <vt:lpstr>Calibri</vt:lpstr>
      <vt:lpstr>Impact</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天 下</cp:lastModifiedBy>
  <cp:revision>4</cp:revision>
  <dcterms:created xsi:type="dcterms:W3CDTF">2015-08-27T07:10:00Z</dcterms:created>
  <dcterms:modified xsi:type="dcterms:W3CDTF">2021-01-05T16:00:19Z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